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4"/>
  </p:notesMasterIdLst>
  <p:sldIdLst>
    <p:sldId id="442" r:id="rId2"/>
    <p:sldId id="264" r:id="rId3"/>
    <p:sldId id="268" r:id="rId4"/>
    <p:sldId id="266" r:id="rId5"/>
    <p:sldId id="269" r:id="rId6"/>
    <p:sldId id="270" r:id="rId7"/>
    <p:sldId id="481" r:id="rId8"/>
    <p:sldId id="271" r:id="rId9"/>
    <p:sldId id="273" r:id="rId10"/>
    <p:sldId id="272" r:id="rId11"/>
    <p:sldId id="283" r:id="rId12"/>
    <p:sldId id="274" r:id="rId13"/>
    <p:sldId id="277" r:id="rId14"/>
    <p:sldId id="276" r:id="rId15"/>
    <p:sldId id="275" r:id="rId16"/>
    <p:sldId id="278" r:id="rId17"/>
    <p:sldId id="298" r:id="rId18"/>
    <p:sldId id="263" r:id="rId19"/>
    <p:sldId id="466" r:id="rId20"/>
    <p:sldId id="260" r:id="rId21"/>
    <p:sldId id="430" r:id="rId22"/>
    <p:sldId id="465" r:id="rId23"/>
    <p:sldId id="483" r:id="rId24"/>
    <p:sldId id="468" r:id="rId25"/>
    <p:sldId id="403" r:id="rId26"/>
    <p:sldId id="480" r:id="rId27"/>
    <p:sldId id="470" r:id="rId28"/>
    <p:sldId id="486" r:id="rId29"/>
    <p:sldId id="471" r:id="rId30"/>
    <p:sldId id="484" r:id="rId31"/>
    <p:sldId id="485" r:id="rId32"/>
    <p:sldId id="472" r:id="rId33"/>
    <p:sldId id="454" r:id="rId34"/>
    <p:sldId id="455" r:id="rId35"/>
    <p:sldId id="427" r:id="rId36"/>
    <p:sldId id="411" r:id="rId37"/>
    <p:sldId id="397" r:id="rId38"/>
    <p:sldId id="405" r:id="rId39"/>
    <p:sldId id="424" r:id="rId40"/>
    <p:sldId id="469" r:id="rId41"/>
    <p:sldId id="479" r:id="rId42"/>
    <p:sldId id="287" r:id="rId43"/>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17"/>
    <p:restoredTop sz="97030" autoAdjust="0"/>
  </p:normalViewPr>
  <p:slideViewPr>
    <p:cSldViewPr snapToGrid="0">
      <p:cViewPr varScale="1">
        <p:scale>
          <a:sx n="115" d="100"/>
          <a:sy n="115" d="100"/>
        </p:scale>
        <p:origin x="232" y="4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78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383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61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82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16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947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953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753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746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Taken in aggregate the adoption of OpenChain standards by companies in a supply chain dramatically reduces the chance of errors in individual companies, dramatically increases the predictability of how other companies in the supply chain address compliance, and dramatically reduces the time to isolate and remediate process errors or failings. Everyone is asking and answering the same questions.</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3496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total market adoption is far larger. For example, a PwC-sponsored survey by </a:t>
            </a:r>
            <a:r>
              <a:rPr lang="en-US" dirty="0" err="1"/>
              <a:t>Bitkom</a:t>
            </a:r>
            <a:r>
              <a:rPr lang="en-US" dirty="0"/>
              <a:t> showed 20% of German companies with 2,000 or more employees were already using ISO 5230</a:t>
            </a:r>
            <a:endParaRPr dirty="0"/>
          </a:p>
        </p:txBody>
      </p:sp>
    </p:spTree>
    <p:extLst>
      <p:ext uri="{BB962C8B-B14F-4D97-AF65-F5344CB8AC3E}">
        <p14:creationId xmlns:p14="http://schemas.microsoft.com/office/powerpoint/2010/main" val="3731764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93559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16050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work with LF Training to help make education easier around open source process management.</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47622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5357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76743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890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16591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There are over 1,000 documents in our reference library</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0412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 great example of the global OpenChain community can be found in Japan. This is our most active country-based work team, with bi-monthly meetings, and with 7 sub-groups currently working on specific items like supplier education and tooling automation.</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138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active local work groups in China, Korea, India and Taiwan, as well as in Europe and the USA.</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7502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are some examples of our regional work groups and when they started.</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86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40462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have a growing number of global third party certifiers available.</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53993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1202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840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75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81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840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gradFill>
          <a:gsLst>
            <a:gs pos="0">
              <a:srgbClr val="003778"/>
            </a:gs>
            <a:gs pos="100000">
              <a:srgbClr val="00183C"/>
            </a:gs>
          </a:gsLst>
          <a:lin ang="2700006" scaled="0"/>
        </a:gradFill>
        <a:effectLst/>
      </p:bgPr>
    </p:bg>
    <p:spTree>
      <p:nvGrpSpPr>
        <p:cNvPr id="1" name="Shape 15"/>
        <p:cNvGrpSpPr/>
        <p:nvPr/>
      </p:nvGrpSpPr>
      <p:grpSpPr>
        <a:xfrm>
          <a:off x="0" y="0"/>
          <a:ext cx="0" cy="0"/>
          <a:chOff x="0" y="0"/>
          <a:chExt cx="0" cy="0"/>
        </a:xfrm>
      </p:grpSpPr>
      <p:sp>
        <p:nvSpPr>
          <p:cNvPr id="4" name="Rounded Rectangle 3">
            <a:extLst>
              <a:ext uri="{FF2B5EF4-FFF2-40B4-BE49-F238E27FC236}">
                <a16:creationId xmlns:a16="http://schemas.microsoft.com/office/drawing/2014/main" id="{7CC592AE-9483-91A0-753C-A368A2695BCA}"/>
              </a:ext>
            </a:extLst>
          </p:cNvPr>
          <p:cNvSpPr/>
          <p:nvPr userDrawn="1"/>
        </p:nvSpPr>
        <p:spPr>
          <a:xfrm>
            <a:off x="4774768" y="5777348"/>
            <a:ext cx="2642461" cy="9003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5FE013E-8671-0829-DE4D-22B13E3A5227}"/>
              </a:ext>
            </a:extLst>
          </p:cNvPr>
          <p:cNvSpPr/>
          <p:nvPr userDrawn="1"/>
        </p:nvSpPr>
        <p:spPr>
          <a:xfrm>
            <a:off x="2128434" y="249390"/>
            <a:ext cx="7935132" cy="4495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16;p2"/>
          <p:cNvPicPr preferRelativeResize="0">
            <a:picLocks noChangeAspect="1"/>
          </p:cNvPicPr>
          <p:nvPr/>
        </p:nvPicPr>
        <p:blipFill rotWithShape="1">
          <a:blip r:embed="rId2">
            <a:alphaModFix/>
          </a:blip>
          <a:srcRect/>
          <a:stretch/>
        </p:blipFill>
        <p:spPr>
          <a:xfrm>
            <a:off x="2508045" y="516665"/>
            <a:ext cx="7175909" cy="3980289"/>
          </a:xfrm>
          <a:prstGeom prst="rect">
            <a:avLst/>
          </a:prstGeom>
          <a:noFill/>
          <a:ln>
            <a:noFill/>
          </a:ln>
        </p:spPr>
      </p:pic>
      <p:sp>
        <p:nvSpPr>
          <p:cNvPr id="21" name="Google Shape;21;p2"/>
          <p:cNvSpPr txBox="1">
            <a:spLocks noGrp="1"/>
          </p:cNvSpPr>
          <p:nvPr>
            <p:ph type="subTitle" idx="1"/>
          </p:nvPr>
        </p:nvSpPr>
        <p:spPr>
          <a:xfrm>
            <a:off x="1447800" y="4847364"/>
            <a:ext cx="9144000" cy="81773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3200" b="0" i="0" u="none" strike="noStrike" cap="none">
                <a:solidFill>
                  <a:schemeClr val="bg1"/>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pic>
        <p:nvPicPr>
          <p:cNvPr id="2" name="Picture 3">
            <a:extLst>
              <a:ext uri="{FF2B5EF4-FFF2-40B4-BE49-F238E27FC236}">
                <a16:creationId xmlns:a16="http://schemas.microsoft.com/office/drawing/2014/main" id="{DC87888A-896A-6BEB-B23A-386C41B37D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64429" y="5879968"/>
            <a:ext cx="2263140" cy="68548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3778"/>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4" name="Google Shape;44;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3778"/>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6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sp>
        <p:nvSpPr>
          <p:cNvPr id="16" name="Google Shape;16;p3"/>
          <p:cNvSpPr txBox="1">
            <a:spLocks noGrp="1"/>
          </p:cNvSpPr>
          <p:nvPr>
            <p:ph type="sldNum" idx="12"/>
          </p:nvPr>
        </p:nvSpPr>
        <p:spPr>
          <a:xfrm>
            <a:off x="11824339" y="6583680"/>
            <a:ext cx="367600" cy="2744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2F2F2F"/>
                </a:solidFill>
                <a:latin typeface="Calibri" panose="020F0502020204030204" pitchFamily="34" charset="0"/>
                <a:ea typeface="Calibri" panose="020F0502020204030204" pitchFamily="34" charset="0"/>
                <a:cs typeface="Calibri" panose="020F0502020204030204" pitchFamily="34" charset="0"/>
                <a:sym typeface="Gill Sans"/>
              </a:defRPr>
            </a:lvl1pPr>
            <a:lvl2pPr marL="0" marR="0" lvl="1" indent="0" algn="r" rtl="0">
              <a:spcBef>
                <a:spcPts val="0"/>
              </a:spcBef>
              <a:buNone/>
              <a:defRPr sz="1067" b="0" i="0" u="none" strike="noStrike" cap="none">
                <a:solidFill>
                  <a:srgbClr val="2F2F2F"/>
                </a:solidFill>
                <a:latin typeface="Gill Sans"/>
                <a:ea typeface="Gill Sans"/>
                <a:cs typeface="Gill Sans"/>
                <a:sym typeface="Gill Sans"/>
              </a:defRPr>
            </a:lvl2pPr>
            <a:lvl3pPr marL="0" marR="0" lvl="2" indent="0" algn="r" rtl="0">
              <a:spcBef>
                <a:spcPts val="0"/>
              </a:spcBef>
              <a:buNone/>
              <a:defRPr sz="1067" b="0" i="0" u="none" strike="noStrike" cap="none">
                <a:solidFill>
                  <a:srgbClr val="2F2F2F"/>
                </a:solidFill>
                <a:latin typeface="Gill Sans"/>
                <a:ea typeface="Gill Sans"/>
                <a:cs typeface="Gill Sans"/>
                <a:sym typeface="Gill Sans"/>
              </a:defRPr>
            </a:lvl3pPr>
            <a:lvl4pPr marL="0" marR="0" lvl="3" indent="0" algn="r" rtl="0">
              <a:spcBef>
                <a:spcPts val="0"/>
              </a:spcBef>
              <a:buNone/>
              <a:defRPr sz="1067" b="0" i="0" u="none" strike="noStrike" cap="none">
                <a:solidFill>
                  <a:srgbClr val="2F2F2F"/>
                </a:solidFill>
                <a:latin typeface="Gill Sans"/>
                <a:ea typeface="Gill Sans"/>
                <a:cs typeface="Gill Sans"/>
                <a:sym typeface="Gill Sans"/>
              </a:defRPr>
            </a:lvl4pPr>
            <a:lvl5pPr marL="0" marR="0" lvl="4" indent="0" algn="r" rtl="0">
              <a:spcBef>
                <a:spcPts val="0"/>
              </a:spcBef>
              <a:buNone/>
              <a:defRPr sz="1067" b="0" i="0" u="none" strike="noStrike" cap="none">
                <a:solidFill>
                  <a:srgbClr val="2F2F2F"/>
                </a:solidFill>
                <a:latin typeface="Gill Sans"/>
                <a:ea typeface="Gill Sans"/>
                <a:cs typeface="Gill Sans"/>
                <a:sym typeface="Gill Sans"/>
              </a:defRPr>
            </a:lvl5pPr>
            <a:lvl6pPr marL="0" marR="0" lvl="5" indent="0" algn="r" rtl="0">
              <a:spcBef>
                <a:spcPts val="0"/>
              </a:spcBef>
              <a:buNone/>
              <a:defRPr sz="1067" b="0" i="0" u="none" strike="noStrike" cap="none">
                <a:solidFill>
                  <a:srgbClr val="2F2F2F"/>
                </a:solidFill>
                <a:latin typeface="Gill Sans"/>
                <a:ea typeface="Gill Sans"/>
                <a:cs typeface="Gill Sans"/>
                <a:sym typeface="Gill Sans"/>
              </a:defRPr>
            </a:lvl6pPr>
            <a:lvl7pPr marL="0" marR="0" lvl="6" indent="0" algn="r" rtl="0">
              <a:spcBef>
                <a:spcPts val="0"/>
              </a:spcBef>
              <a:buNone/>
              <a:defRPr sz="1067" b="0" i="0" u="none" strike="noStrike" cap="none">
                <a:solidFill>
                  <a:srgbClr val="2F2F2F"/>
                </a:solidFill>
                <a:latin typeface="Gill Sans"/>
                <a:ea typeface="Gill Sans"/>
                <a:cs typeface="Gill Sans"/>
                <a:sym typeface="Gill Sans"/>
              </a:defRPr>
            </a:lvl7pPr>
            <a:lvl8pPr marL="0" marR="0" lvl="7" indent="0" algn="r" rtl="0">
              <a:spcBef>
                <a:spcPts val="0"/>
              </a:spcBef>
              <a:buNone/>
              <a:defRPr sz="1067" b="0" i="0" u="none" strike="noStrike" cap="none">
                <a:solidFill>
                  <a:srgbClr val="2F2F2F"/>
                </a:solidFill>
                <a:latin typeface="Gill Sans"/>
                <a:ea typeface="Gill Sans"/>
                <a:cs typeface="Gill Sans"/>
                <a:sym typeface="Gill Sans"/>
              </a:defRPr>
            </a:lvl8pPr>
            <a:lvl9pPr marL="0" marR="0" lvl="8" indent="0" algn="r" rtl="0">
              <a:spcBef>
                <a:spcPts val="0"/>
              </a:spcBef>
              <a:buNone/>
              <a:defRPr sz="1067" b="0" i="0" u="none" strike="noStrike" cap="none">
                <a:solidFill>
                  <a:srgbClr val="2F2F2F"/>
                </a:solidFill>
                <a:latin typeface="Gill Sans"/>
                <a:ea typeface="Gill Sans"/>
                <a:cs typeface="Gill Sans"/>
                <a:sym typeface="Gill Sans"/>
              </a:defRPr>
            </a:lvl9pPr>
          </a:lstStyle>
          <a:p>
            <a:fld id="{00000000-1234-1234-1234-123412341234}" type="slidenum">
              <a:rPr lang="en" smtClean="0"/>
              <a:pPr/>
              <a:t>‹#›</a:t>
            </a:fld>
            <a:endParaRPr lang="en" dirty="0"/>
          </a:p>
        </p:txBody>
      </p:sp>
      <p:cxnSp>
        <p:nvCxnSpPr>
          <p:cNvPr id="18" name="Google Shape;18;p3"/>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spTree>
    <p:extLst>
      <p:ext uri="{BB962C8B-B14F-4D97-AF65-F5344CB8AC3E}">
        <p14:creationId xmlns:p14="http://schemas.microsoft.com/office/powerpoint/2010/main" val="163236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003778"/>
            </a:gs>
            <a:gs pos="100000">
              <a:srgbClr val="00183C"/>
            </a:gs>
          </a:gsLst>
          <a:lin ang="2700006" scaled="0"/>
        </a:gradFill>
        <a:effectLst/>
      </p:bgPr>
    </p:bg>
    <p:spTree>
      <p:nvGrpSpPr>
        <p:cNvPr id="1" name="Shape 102"/>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85B23E0-C8C3-C296-18A2-95BC1B582A95}"/>
              </a:ext>
            </a:extLst>
          </p:cNvPr>
          <p:cNvPicPr>
            <a:picLocks noChangeAspect="1"/>
          </p:cNvPicPr>
          <p:nvPr userDrawn="1"/>
        </p:nvPicPr>
        <p:blipFill>
          <a:blip r:embed="rId2"/>
          <a:stretch>
            <a:fillRect/>
          </a:stretch>
        </p:blipFill>
        <p:spPr>
          <a:xfrm>
            <a:off x="9927921" y="118717"/>
            <a:ext cx="2053112" cy="1175115"/>
          </a:xfrm>
          <a:prstGeom prst="rect">
            <a:avLst/>
          </a:prstGeom>
        </p:spPr>
      </p:pic>
      <p:sp>
        <p:nvSpPr>
          <p:cNvPr id="108" name="Google Shape;108;p16"/>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t>xx%</a:t>
            </a:r>
          </a:p>
        </p:txBody>
      </p:sp>
      <p:sp>
        <p:nvSpPr>
          <p:cNvPr id="109" name="Google Shape;109;p16"/>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2495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rgbClr val="F6F7FA"/>
        </a:solidFill>
        <a:effectLst/>
      </p:bgPr>
    </p:bg>
    <p:spTree>
      <p:nvGrpSpPr>
        <p:cNvPr id="1" name="Shape 55"/>
        <p:cNvGrpSpPr/>
        <p:nvPr/>
      </p:nvGrpSpPr>
      <p:grpSpPr>
        <a:xfrm>
          <a:off x="0" y="0"/>
          <a:ext cx="0" cy="0"/>
          <a:chOff x="0" y="0"/>
          <a:chExt cx="0" cy="0"/>
        </a:xfrm>
      </p:grpSpPr>
      <p:sp>
        <p:nvSpPr>
          <p:cNvPr id="57" name="Google Shape;57;p8"/>
          <p:cNvSpPr txBox="1">
            <a:spLocks noGrp="1"/>
          </p:cNvSpPr>
          <p:nvPr>
            <p:ph type="title"/>
          </p:nvPr>
        </p:nvSpPr>
        <p:spPr>
          <a:xfrm>
            <a:off x="809533" y="2864963"/>
            <a:ext cx="10962800" cy="11184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5600">
                <a:solidFill>
                  <a:srgbClr val="003778"/>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dirty="0"/>
          </a:p>
        </p:txBody>
      </p:sp>
      <p:sp>
        <p:nvSpPr>
          <p:cNvPr id="58" name="Google Shape;58;p8"/>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2" name="Picture 1">
            <a:extLst>
              <a:ext uri="{FF2B5EF4-FFF2-40B4-BE49-F238E27FC236}">
                <a16:creationId xmlns:a16="http://schemas.microsoft.com/office/drawing/2014/main" id="{F93C681A-7D5E-F57F-325A-83032948FF08}"/>
              </a:ext>
            </a:extLst>
          </p:cNvPr>
          <p:cNvPicPr>
            <a:picLocks noChangeAspect="1"/>
          </p:cNvPicPr>
          <p:nvPr userDrawn="1"/>
        </p:nvPicPr>
        <p:blipFill>
          <a:blip r:embed="rId2"/>
          <a:stretch>
            <a:fillRect/>
          </a:stretch>
        </p:blipFill>
        <p:spPr>
          <a:xfrm>
            <a:off x="9927921" y="118804"/>
            <a:ext cx="2053112" cy="1175115"/>
          </a:xfrm>
          <a:prstGeom prst="rect">
            <a:avLst/>
          </a:prstGeom>
        </p:spPr>
      </p:pic>
    </p:spTree>
    <p:extLst>
      <p:ext uri="{BB962C8B-B14F-4D97-AF65-F5344CB8AC3E}">
        <p14:creationId xmlns:p14="http://schemas.microsoft.com/office/powerpoint/2010/main" val="911647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65" r:id="rId5"/>
    <p:sldLayoutId id="2147483667"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a:xfrm>
            <a:off x="1524000" y="4724400"/>
            <a:ext cx="9144000" cy="919163"/>
          </a:xfrm>
        </p:spPr>
        <p:txBody>
          <a:bodyPr/>
          <a:lstStyle/>
          <a:p>
            <a:r>
              <a:rPr lang="en-US" sz="3200" dirty="0"/>
              <a:t>Building Trust In The Supply Chain Since 2016</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40%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savings available for industrial suppliers via optimization</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15555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a:bodyPr>
          <a:lstStyle/>
          <a:p>
            <a:pPr algn="ctr"/>
            <a:r>
              <a:rPr lang="en-US" dirty="0"/>
              <a:t>Conclusion: Talking != Doing</a:t>
            </a:r>
            <a:endParaRPr dirty="0"/>
          </a:p>
        </p:txBody>
      </p:sp>
    </p:spTree>
    <p:extLst>
      <p:ext uri="{BB962C8B-B14F-4D97-AF65-F5344CB8AC3E}">
        <p14:creationId xmlns:p14="http://schemas.microsoft.com/office/powerpoint/2010/main" val="3694776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a:bodyPr>
          <a:lstStyle/>
          <a:p>
            <a:pPr algn="ctr"/>
            <a:r>
              <a:rPr lang="en-US" dirty="0"/>
              <a:t>As Usual, Open Source Is Not Special</a:t>
            </a:r>
            <a:endParaRPr dirty="0"/>
          </a:p>
        </p:txBody>
      </p:sp>
    </p:spTree>
    <p:extLst>
      <p:ext uri="{BB962C8B-B14F-4D97-AF65-F5344CB8AC3E}">
        <p14:creationId xmlns:p14="http://schemas.microsoft.com/office/powerpoint/2010/main" val="2078435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&gt; 90%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codebases using open source</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spTree>
    <p:extLst>
      <p:ext uri="{BB962C8B-B14F-4D97-AF65-F5344CB8AC3E}">
        <p14:creationId xmlns:p14="http://schemas.microsoft.com/office/powerpoint/2010/main" val="3562752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81%</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codebases have security vulnerabilities</a:t>
            </a:r>
            <a:endParaRPr dirty="0"/>
          </a:p>
        </p:txBody>
      </p:sp>
      <p:sp>
        <p:nvSpPr>
          <p:cNvPr id="3" name="TextBox 2">
            <a:extLst>
              <a:ext uri="{FF2B5EF4-FFF2-40B4-BE49-F238E27FC236}">
                <a16:creationId xmlns:a16="http://schemas.microsoft.com/office/drawing/2014/main" id="{12E0ABDD-6B58-3FE1-695E-F6749C8EA8FC}"/>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spTree>
    <p:extLst>
      <p:ext uri="{BB962C8B-B14F-4D97-AF65-F5344CB8AC3E}">
        <p14:creationId xmlns:p14="http://schemas.microsoft.com/office/powerpoint/2010/main" val="3654042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53%</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codebases contain license compliance issues</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spTree>
    <p:extLst>
      <p:ext uri="{BB962C8B-B14F-4D97-AF65-F5344CB8AC3E}">
        <p14:creationId xmlns:p14="http://schemas.microsoft.com/office/powerpoint/2010/main" val="295501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fontScale="90000"/>
          </a:bodyPr>
          <a:lstStyle/>
          <a:p>
            <a:pPr algn="ctr"/>
            <a:r>
              <a:rPr lang="en-US" dirty="0"/>
              <a:t>Don’t Panic,</a:t>
            </a:r>
            <a:br>
              <a:rPr lang="en-US" dirty="0"/>
            </a:br>
            <a:r>
              <a:rPr lang="en-US" dirty="0"/>
              <a:t>We Are Doing Something About It</a:t>
            </a:r>
            <a:endParaRPr dirty="0"/>
          </a:p>
        </p:txBody>
      </p:sp>
    </p:spTree>
    <p:extLst>
      <p:ext uri="{BB962C8B-B14F-4D97-AF65-F5344CB8AC3E}">
        <p14:creationId xmlns:p14="http://schemas.microsoft.com/office/powerpoint/2010/main" val="689387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311667" y="239763"/>
            <a:ext cx="9982400" cy="932400"/>
          </a:xfrm>
          <a:prstGeom prst="rect">
            <a:avLst/>
          </a:prstGeom>
        </p:spPr>
        <p:txBody>
          <a:bodyPr spcFirstLastPara="1" wrap="square" lIns="91433" tIns="91433" rIns="91433" bIns="91433" anchor="ctr" anchorCtr="0">
            <a:noAutofit/>
          </a:bodyPr>
          <a:lstStyle/>
          <a:p>
            <a:r>
              <a:rPr lang="en" sz="3600" dirty="0"/>
              <a:t>“We” = Large Community Lead By:</a:t>
            </a:r>
            <a:endParaRPr sz="3600" dirty="0"/>
          </a:p>
        </p:txBody>
      </p:sp>
      <p:sp>
        <p:nvSpPr>
          <p:cNvPr id="175" name="Google Shape;175;p35"/>
          <p:cNvSpPr txBox="1">
            <a:spLocks noGrp="1"/>
          </p:cNvSpPr>
          <p:nvPr>
            <p:ph type="sldNum" idx="12"/>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17</a:t>
            </a:fld>
            <a:endParaRPr/>
          </a:p>
        </p:txBody>
      </p:sp>
      <p:pic>
        <p:nvPicPr>
          <p:cNvPr id="4" name="Picture 3">
            <a:extLst>
              <a:ext uri="{FF2B5EF4-FFF2-40B4-BE49-F238E27FC236}">
                <a16:creationId xmlns:a16="http://schemas.microsoft.com/office/drawing/2014/main" id="{2CC29E06-81CF-B844-A5C8-575A2E4DC6B5}"/>
              </a:ext>
            </a:extLst>
          </p:cNvPr>
          <p:cNvPicPr>
            <a:picLocks noChangeAspect="1"/>
          </p:cNvPicPr>
          <p:nvPr/>
        </p:nvPicPr>
        <p:blipFill>
          <a:blip r:embed="rId3"/>
          <a:stretch>
            <a:fillRect/>
          </a:stretch>
        </p:blipFill>
        <p:spPr>
          <a:xfrm>
            <a:off x="553085" y="1172163"/>
            <a:ext cx="7620509" cy="5254781"/>
          </a:xfrm>
          <a:prstGeom prst="rect">
            <a:avLst/>
          </a:prstGeom>
        </p:spPr>
      </p:pic>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4"/>
          <a:stretch>
            <a:fillRect/>
          </a:stretch>
        </p:blipFill>
        <p:spPr>
          <a:xfrm>
            <a:off x="8868939" y="2229953"/>
            <a:ext cx="3139200" cy="3139200"/>
          </a:xfrm>
          <a:prstGeom prst="rect">
            <a:avLst/>
          </a:prstGeom>
        </p:spPr>
      </p:pic>
    </p:spTree>
    <p:extLst>
      <p:ext uri="{BB962C8B-B14F-4D97-AF65-F5344CB8AC3E}">
        <p14:creationId xmlns:p14="http://schemas.microsoft.com/office/powerpoint/2010/main" val="3400480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sz="3600" dirty="0"/>
              <a:t>The Secret: Good Processes = Good Supply Chain</a:t>
            </a:r>
            <a:endParaRPr sz="3600" dirty="0"/>
          </a:p>
        </p:txBody>
      </p:sp>
      <p:sp>
        <p:nvSpPr>
          <p:cNvPr id="158" name="Google Shape;158;p25"/>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lgn="ctr">
              <a:spcAft>
                <a:spcPts val="1600"/>
              </a:spcAft>
              <a:buNone/>
            </a:pPr>
            <a:endParaRPr lang="en-US" sz="3200" dirty="0">
              <a:solidFill>
                <a:schemeClr val="tx1"/>
              </a:solidFill>
              <a:latin typeface="+mn-lt"/>
            </a:endParaRPr>
          </a:p>
          <a:p>
            <a:pPr marL="0" indent="0" algn="ctr">
              <a:spcAft>
                <a:spcPts val="1600"/>
              </a:spcAft>
              <a:buNone/>
            </a:pPr>
            <a:r>
              <a:rPr lang="en-US" sz="3200" dirty="0">
                <a:solidFill>
                  <a:schemeClr val="tx1"/>
                </a:solidFill>
                <a:latin typeface="+mn-lt"/>
              </a:rPr>
              <a:t>Know what you are doing</a:t>
            </a:r>
          </a:p>
          <a:p>
            <a:pPr marL="0" indent="0" algn="ctr">
              <a:spcAft>
                <a:spcPts val="1600"/>
              </a:spcAft>
              <a:buNone/>
            </a:pPr>
            <a:r>
              <a:rPr lang="en-US" sz="3200" dirty="0">
                <a:solidFill>
                  <a:schemeClr val="tx1"/>
                </a:solidFill>
                <a:latin typeface="+mn-lt"/>
              </a:rPr>
              <a:t>Know how you are doing it</a:t>
            </a:r>
          </a:p>
          <a:p>
            <a:pPr marL="0" indent="0" algn="ctr">
              <a:spcAft>
                <a:spcPts val="1600"/>
              </a:spcAft>
              <a:buNone/>
            </a:pPr>
            <a:r>
              <a:rPr lang="en-US" sz="3200" dirty="0">
                <a:solidFill>
                  <a:schemeClr val="tx1"/>
                </a:solidFill>
                <a:latin typeface="+mn-lt"/>
              </a:rPr>
              <a:t>Use records to make it repeatable</a:t>
            </a:r>
          </a:p>
          <a:p>
            <a:pPr marL="0" indent="0" algn="ctr">
              <a:spcAft>
                <a:spcPts val="1600"/>
              </a:spcAft>
              <a:buNone/>
            </a:pPr>
            <a:r>
              <a:rPr lang="en-US" sz="3200" dirty="0">
                <a:solidFill>
                  <a:schemeClr val="tx1"/>
                </a:solidFill>
                <a:latin typeface="+mn-lt"/>
              </a:rPr>
              <a:t>Have a plan to fix problems</a:t>
            </a:r>
          </a:p>
        </p:txBody>
      </p:sp>
    </p:spTree>
    <p:extLst>
      <p:ext uri="{BB962C8B-B14F-4D97-AF65-F5344CB8AC3E}">
        <p14:creationId xmlns:p14="http://schemas.microsoft.com/office/powerpoint/2010/main" val="888065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3A0E-E978-9DB5-2225-052A353260CC}"/>
              </a:ext>
            </a:extLst>
          </p:cNvPr>
          <p:cNvSpPr>
            <a:spLocks noGrp="1"/>
          </p:cNvSpPr>
          <p:nvPr>
            <p:ph type="title"/>
          </p:nvPr>
        </p:nvSpPr>
        <p:spPr/>
        <p:txBody>
          <a:bodyPr/>
          <a:lstStyle/>
          <a:p>
            <a:r>
              <a:rPr lang="en-JP" sz="3600" dirty="0"/>
              <a:t>Trust Built By Process Management</a:t>
            </a:r>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p:txBody>
          <a:bodyPr/>
          <a:lstStyle/>
          <a:p>
            <a:r>
              <a:rPr lang="en-US" dirty="0"/>
              <a:t>OpenChain ISO/IEC 5230:2020 is the International Standard for open source license compliance. It is simple, effective and suitable for companies of all sizes in all markets. This standard is openly developed by a vibrant user community and freely available to all. It is supported by free online self-certification, extensive reference material and official service provider partners.</a:t>
            </a:r>
          </a:p>
          <a:p>
            <a:endParaRPr lang="en-US" dirty="0"/>
          </a:p>
          <a:p>
            <a:r>
              <a:rPr lang="en-US" dirty="0"/>
              <a:t>The OpenChain Security Assurance Specification is the de facto standard for open source security compliance. It is simple, effective and suitable for companies of all sizes in all markets. This standard is openly developed by a vibrant user community and freely available to all. A growing ecosystem of material is forming to support it.</a:t>
            </a:r>
            <a:endParaRPr lang="en-JP"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lstStyle/>
          <a:p>
            <a:fld id="{00000000-1234-1234-1234-123412341234}" type="slidenum">
              <a:rPr lang="en" smtClean="0"/>
              <a:pPr/>
              <a:t>19</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952626"/>
            <a:ext cx="12192000" cy="2952751"/>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sz="3600" dirty="0"/>
              <a:t>Our Standards Work Company By Company</a:t>
            </a:r>
          </a:p>
        </p:txBody>
      </p:sp>
    </p:spTree>
    <p:extLst>
      <p:ext uri="{BB962C8B-B14F-4D97-AF65-F5344CB8AC3E}">
        <p14:creationId xmlns:p14="http://schemas.microsoft.com/office/powerpoint/2010/main" val="2974933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77" name="Group 76">
            <a:extLst>
              <a:ext uri="{FF2B5EF4-FFF2-40B4-BE49-F238E27FC236}">
                <a16:creationId xmlns:a16="http://schemas.microsoft.com/office/drawing/2014/main" id="{315E2F18-27A6-1147-9ECD-04F70406FA3F}"/>
              </a:ext>
            </a:extLst>
          </p:cNvPr>
          <p:cNvGrpSpPr>
            <a:grpSpLocks noChangeAspect="1"/>
          </p:cNvGrpSpPr>
          <p:nvPr/>
        </p:nvGrpSpPr>
        <p:grpSpPr>
          <a:xfrm>
            <a:off x="4211927" y="3668103"/>
            <a:ext cx="3792323" cy="828000"/>
            <a:chOff x="572609" y="2260512"/>
            <a:chExt cx="11046781" cy="2411908"/>
          </a:xfrm>
        </p:grpSpPr>
        <p:sp>
          <p:nvSpPr>
            <p:cNvPr id="79" name="角丸四角形 2">
              <a:extLst>
                <a:ext uri="{FF2B5EF4-FFF2-40B4-BE49-F238E27FC236}">
                  <a16:creationId xmlns:a16="http://schemas.microsoft.com/office/drawing/2014/main" id="{56338D0D-03E2-3E4A-9EC2-7EE7CDA1E77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22">
              <a:extLst>
                <a:ext uri="{FF2B5EF4-FFF2-40B4-BE49-F238E27FC236}">
                  <a16:creationId xmlns:a16="http://schemas.microsoft.com/office/drawing/2014/main" id="{466E6FAF-D964-DB4A-AF2E-2E14C470165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21">
              <a:extLst>
                <a:ext uri="{FF2B5EF4-FFF2-40B4-BE49-F238E27FC236}">
                  <a16:creationId xmlns:a16="http://schemas.microsoft.com/office/drawing/2014/main" id="{389EB356-AB03-E946-AC66-B4A908B3F113}"/>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
              <a:extLst>
                <a:ext uri="{FF2B5EF4-FFF2-40B4-BE49-F238E27FC236}">
                  <a16:creationId xmlns:a16="http://schemas.microsoft.com/office/drawing/2014/main" id="{9FFD858F-0809-2646-837A-7CE4E6C73ABE}"/>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11">
              <a:extLst>
                <a:ext uri="{FF2B5EF4-FFF2-40B4-BE49-F238E27FC236}">
                  <a16:creationId xmlns:a16="http://schemas.microsoft.com/office/drawing/2014/main" id="{73E6463F-9303-7B46-9476-49F2420D65EE}"/>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右矢印 7">
              <a:extLst>
                <a:ext uri="{FF2B5EF4-FFF2-40B4-BE49-F238E27FC236}">
                  <a16:creationId xmlns:a16="http://schemas.microsoft.com/office/drawing/2014/main" id="{CA8AD24B-B5F9-CE45-8351-87F34E0FF64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18">
              <a:extLst>
                <a:ext uri="{FF2B5EF4-FFF2-40B4-BE49-F238E27FC236}">
                  <a16:creationId xmlns:a16="http://schemas.microsoft.com/office/drawing/2014/main" id="{C4EA0B41-CDCD-1048-8F07-B56D8FCA814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正方形/長方形 3">
            <a:extLst>
              <a:ext uri="{FF2B5EF4-FFF2-40B4-BE49-F238E27FC236}">
                <a16:creationId xmlns:a16="http://schemas.microsoft.com/office/drawing/2014/main" id="{14CBA9F3-0F7F-E449-8452-1D2787ACE572}"/>
              </a:ext>
            </a:extLst>
          </p:cNvPr>
          <p:cNvSpPr/>
          <p:nvPr/>
        </p:nvSpPr>
        <p:spPr>
          <a:xfrm>
            <a:off x="7213298" y="3647784"/>
            <a:ext cx="668348" cy="23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8" name="Group 87">
            <a:extLst>
              <a:ext uri="{FF2B5EF4-FFF2-40B4-BE49-F238E27FC236}">
                <a16:creationId xmlns:a16="http://schemas.microsoft.com/office/drawing/2014/main" id="{74FDDAFA-998C-6244-B514-54C7D5D068B1}"/>
              </a:ext>
            </a:extLst>
          </p:cNvPr>
          <p:cNvGrpSpPr>
            <a:grpSpLocks noChangeAspect="1"/>
          </p:cNvGrpSpPr>
          <p:nvPr/>
        </p:nvGrpSpPr>
        <p:grpSpPr>
          <a:xfrm>
            <a:off x="878129" y="2974649"/>
            <a:ext cx="3792323" cy="880145"/>
            <a:chOff x="572609" y="2108616"/>
            <a:chExt cx="11046781" cy="2563804"/>
          </a:xfrm>
        </p:grpSpPr>
        <p:sp>
          <p:nvSpPr>
            <p:cNvPr id="90" name="角丸四角形 2">
              <a:extLst>
                <a:ext uri="{FF2B5EF4-FFF2-40B4-BE49-F238E27FC236}">
                  <a16:creationId xmlns:a16="http://schemas.microsoft.com/office/drawing/2014/main" id="{AE1C903E-6F66-2E46-B83F-621540867AEF}"/>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22">
              <a:extLst>
                <a:ext uri="{FF2B5EF4-FFF2-40B4-BE49-F238E27FC236}">
                  <a16:creationId xmlns:a16="http://schemas.microsoft.com/office/drawing/2014/main" id="{4783FA1C-1221-5944-86E5-700952C1EF56}"/>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21">
              <a:extLst>
                <a:ext uri="{FF2B5EF4-FFF2-40B4-BE49-F238E27FC236}">
                  <a16:creationId xmlns:a16="http://schemas.microsoft.com/office/drawing/2014/main" id="{5164A752-4D30-8D40-A13C-4C6CD5018277}"/>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8">
              <a:extLst>
                <a:ext uri="{FF2B5EF4-FFF2-40B4-BE49-F238E27FC236}">
                  <a16:creationId xmlns:a16="http://schemas.microsoft.com/office/drawing/2014/main" id="{B7B522C1-BADB-924C-9318-0A490D7E9645}"/>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角丸四角形 11">
              <a:extLst>
                <a:ext uri="{FF2B5EF4-FFF2-40B4-BE49-F238E27FC236}">
                  <a16:creationId xmlns:a16="http://schemas.microsoft.com/office/drawing/2014/main" id="{07216419-6823-7A44-BFF2-99BAC7199030}"/>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3">
              <a:extLst>
                <a:ext uri="{FF2B5EF4-FFF2-40B4-BE49-F238E27FC236}">
                  <a16:creationId xmlns:a16="http://schemas.microsoft.com/office/drawing/2014/main" id="{CC1FDBB1-B87B-5F45-8119-CF4E54C393FA}"/>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矢印 7">
              <a:extLst>
                <a:ext uri="{FF2B5EF4-FFF2-40B4-BE49-F238E27FC236}">
                  <a16:creationId xmlns:a16="http://schemas.microsoft.com/office/drawing/2014/main" id="{0FD58A3B-5B6C-244F-8AC6-3A7AE171221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右矢印 18">
              <a:extLst>
                <a:ext uri="{FF2B5EF4-FFF2-40B4-BE49-F238E27FC236}">
                  <a16:creationId xmlns:a16="http://schemas.microsoft.com/office/drawing/2014/main" id="{29528F2C-4CE4-474D-8C15-B0A05BB97C3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9" name="正方形/長方形 3">
            <a:extLst>
              <a:ext uri="{FF2B5EF4-FFF2-40B4-BE49-F238E27FC236}">
                <a16:creationId xmlns:a16="http://schemas.microsoft.com/office/drawing/2014/main" id="{CAF9532C-F197-414A-8AD8-9F4A002254F8}"/>
              </a:ext>
            </a:extLst>
          </p:cNvPr>
          <p:cNvSpPr/>
          <p:nvPr/>
        </p:nvSpPr>
        <p:spPr>
          <a:xfrm>
            <a:off x="3879501" y="2996313"/>
            <a:ext cx="668348" cy="234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Group 65">
            <a:extLst>
              <a:ext uri="{FF2B5EF4-FFF2-40B4-BE49-F238E27FC236}">
                <a16:creationId xmlns:a16="http://schemas.microsoft.com/office/drawing/2014/main" id="{3E4E296E-35CC-994B-8CCD-058D979E0035}"/>
              </a:ext>
            </a:extLst>
          </p:cNvPr>
          <p:cNvGrpSpPr>
            <a:grpSpLocks noChangeAspect="1"/>
          </p:cNvGrpSpPr>
          <p:nvPr/>
        </p:nvGrpSpPr>
        <p:grpSpPr>
          <a:xfrm>
            <a:off x="7521547" y="3003208"/>
            <a:ext cx="3792323" cy="858480"/>
            <a:chOff x="572609" y="2171727"/>
            <a:chExt cx="11046781" cy="2500693"/>
          </a:xfrm>
        </p:grpSpPr>
        <p:sp>
          <p:nvSpPr>
            <p:cNvPr id="69" name="正方形/長方形 22">
              <a:extLst>
                <a:ext uri="{FF2B5EF4-FFF2-40B4-BE49-F238E27FC236}">
                  <a16:creationId xmlns:a16="http://schemas.microsoft.com/office/drawing/2014/main" id="{39AE79CB-C953-8346-8506-F9B31CF2707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21">
              <a:extLst>
                <a:ext uri="{FF2B5EF4-FFF2-40B4-BE49-F238E27FC236}">
                  <a16:creationId xmlns:a16="http://schemas.microsoft.com/office/drawing/2014/main" id="{A503D02F-BAD3-9F47-AC05-06D913DE640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角丸四角形 8">
              <a:extLst>
                <a:ext uri="{FF2B5EF4-FFF2-40B4-BE49-F238E27FC236}">
                  <a16:creationId xmlns:a16="http://schemas.microsoft.com/office/drawing/2014/main" id="{2C5DEA31-1458-C141-8301-9FAC20ED6A2F}"/>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角丸四角形 11">
              <a:extLst>
                <a:ext uri="{FF2B5EF4-FFF2-40B4-BE49-F238E27FC236}">
                  <a16:creationId xmlns:a16="http://schemas.microsoft.com/office/drawing/2014/main" id="{816B71B1-2EEF-9849-A0C7-574CBD8B2B4B}"/>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3">
              <a:extLst>
                <a:ext uri="{FF2B5EF4-FFF2-40B4-BE49-F238E27FC236}">
                  <a16:creationId xmlns:a16="http://schemas.microsoft.com/office/drawing/2014/main" id="{DA01ED4B-72D9-5244-9F3D-A4EA1BF83BF2}"/>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右矢印 7">
              <a:extLst>
                <a:ext uri="{FF2B5EF4-FFF2-40B4-BE49-F238E27FC236}">
                  <a16:creationId xmlns:a16="http://schemas.microsoft.com/office/drawing/2014/main" id="{F3D11328-E033-964A-99B9-17B9DEDCA5A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右矢印 18">
              <a:extLst>
                <a:ext uri="{FF2B5EF4-FFF2-40B4-BE49-F238E27FC236}">
                  <a16:creationId xmlns:a16="http://schemas.microsoft.com/office/drawing/2014/main" id="{55AF09CB-510E-EA47-A43B-D6632915D60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角丸四角形 2">
              <a:extLst>
                <a:ext uri="{FF2B5EF4-FFF2-40B4-BE49-F238E27FC236}">
                  <a16:creationId xmlns:a16="http://schemas.microsoft.com/office/drawing/2014/main" id="{31BA9E1F-ECA9-8248-A485-747AB682CFC5}"/>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7" name="正方形/長方形 3">
            <a:extLst>
              <a:ext uri="{FF2B5EF4-FFF2-40B4-BE49-F238E27FC236}">
                <a16:creationId xmlns:a16="http://schemas.microsoft.com/office/drawing/2014/main" id="{E4D0A2AB-AEF4-2247-A5BA-40E49A624C42}"/>
              </a:ext>
            </a:extLst>
          </p:cNvPr>
          <p:cNvSpPr/>
          <p:nvPr/>
        </p:nvSpPr>
        <p:spPr>
          <a:xfrm>
            <a:off x="10522918" y="3003208"/>
            <a:ext cx="668348" cy="227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
            <a:extLst>
              <a:ext uri="{FF2B5EF4-FFF2-40B4-BE49-F238E27FC236}">
                <a16:creationId xmlns:a16="http://schemas.microsoft.com/office/drawing/2014/main" id="{A118D20D-4E3E-A930-A18D-0CDB4F5BC09C}"/>
              </a:ext>
            </a:extLst>
          </p:cNvPr>
          <p:cNvSpPr/>
          <p:nvPr/>
        </p:nvSpPr>
        <p:spPr>
          <a:xfrm>
            <a:off x="4337901" y="3647784"/>
            <a:ext cx="668348" cy="23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a:extLst>
              <a:ext uri="{FF2B5EF4-FFF2-40B4-BE49-F238E27FC236}">
                <a16:creationId xmlns:a16="http://schemas.microsoft.com/office/drawing/2014/main" id="{2A134DC3-2AA4-853D-478D-51E806E3D831}"/>
              </a:ext>
            </a:extLst>
          </p:cNvPr>
          <p:cNvSpPr>
            <a:spLocks noGrp="1"/>
          </p:cNvSpPr>
          <p:nvPr>
            <p:ph type="title"/>
          </p:nvPr>
        </p:nvSpPr>
        <p:spPr/>
        <p:txBody>
          <a:bodyPr/>
          <a:lstStyle/>
          <a:p>
            <a:r>
              <a:rPr lang="en-JP" sz="3600" dirty="0"/>
              <a:t>They Result In A More Predictable Supply Chain</a:t>
            </a:r>
          </a:p>
        </p:txBody>
      </p:sp>
    </p:spTree>
    <p:extLst>
      <p:ext uri="{BB962C8B-B14F-4D97-AF65-F5344CB8AC3E}">
        <p14:creationId xmlns:p14="http://schemas.microsoft.com/office/powerpoint/2010/main" val="3793153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585988" y="2334762"/>
            <a:ext cx="3573418" cy="2188477"/>
          </a:xfrm>
          <a:prstGeom prst="rect">
            <a:avLst/>
          </a:prstGeom>
        </p:spPr>
        <p:txBody>
          <a:bodyPr spcFirstLastPara="1" wrap="square" lIns="91433" tIns="91433" rIns="91433" bIns="91433" anchor="ctr" anchorCtr="0">
            <a:noAutofit/>
          </a:bodyPr>
          <a:lstStyle/>
          <a:p>
            <a:r>
              <a:rPr lang="en" sz="2400" dirty="0"/>
              <a:t>Example Adoption Announcements Of OpenChain ISO/IEC 5230:2020 </a:t>
            </a:r>
            <a:br>
              <a:rPr lang="en" sz="2400" dirty="0"/>
            </a:br>
            <a:r>
              <a:rPr lang="en" sz="2400" dirty="0"/>
              <a:t>On The OpenChain Website</a:t>
            </a:r>
            <a:endParaRPr sz="2400" dirty="0"/>
          </a:p>
        </p:txBody>
      </p:sp>
      <p:sp>
        <p:nvSpPr>
          <p:cNvPr id="175" name="Google Shape;175;p35"/>
          <p:cNvSpPr txBox="1">
            <a:spLocks noGrp="1"/>
          </p:cNvSpPr>
          <p:nvPr>
            <p:ph type="sldNum" idx="12"/>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22</a:t>
            </a:fld>
            <a:endParaRPr/>
          </a:p>
        </p:txBody>
      </p:sp>
      <p:pic>
        <p:nvPicPr>
          <p:cNvPr id="4" name="Picture 3" descr="Graphical user interface, application&#10;&#10;Description automatically generated">
            <a:extLst>
              <a:ext uri="{FF2B5EF4-FFF2-40B4-BE49-F238E27FC236}">
                <a16:creationId xmlns:a16="http://schemas.microsoft.com/office/drawing/2014/main" id="{813AD059-323B-0270-C416-62F596ED2CBF}"/>
              </a:ext>
            </a:extLst>
          </p:cNvPr>
          <p:cNvPicPr>
            <a:picLocks noChangeAspect="1"/>
          </p:cNvPicPr>
          <p:nvPr/>
        </p:nvPicPr>
        <p:blipFill>
          <a:blip r:embed="rId3"/>
          <a:stretch>
            <a:fillRect/>
          </a:stretch>
        </p:blipFill>
        <p:spPr>
          <a:xfrm>
            <a:off x="3779315" y="0"/>
            <a:ext cx="5904610" cy="6858000"/>
          </a:xfrm>
          <a:prstGeom prst="rect">
            <a:avLst/>
          </a:prstGeom>
        </p:spPr>
      </p:pic>
    </p:spTree>
    <p:extLst>
      <p:ext uri="{BB962C8B-B14F-4D97-AF65-F5344CB8AC3E}">
        <p14:creationId xmlns:p14="http://schemas.microsoft.com/office/powerpoint/2010/main" val="2520493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5310-5299-7A87-6727-60EA363EF365}"/>
              </a:ext>
            </a:extLst>
          </p:cNvPr>
          <p:cNvSpPr>
            <a:spLocks noGrp="1"/>
          </p:cNvSpPr>
          <p:nvPr>
            <p:ph type="title"/>
          </p:nvPr>
        </p:nvSpPr>
        <p:spPr/>
        <p:txBody>
          <a:bodyPr/>
          <a:lstStyle/>
          <a:p>
            <a:r>
              <a:rPr lang="en-US" sz="3600" dirty="0"/>
              <a:t>Recent Security Assurance Specification Adoption</a:t>
            </a:r>
          </a:p>
        </p:txBody>
      </p:sp>
      <p:sp>
        <p:nvSpPr>
          <p:cNvPr id="4" name="Slide Number Placeholder 3">
            <a:extLst>
              <a:ext uri="{FF2B5EF4-FFF2-40B4-BE49-F238E27FC236}">
                <a16:creationId xmlns:a16="http://schemas.microsoft.com/office/drawing/2014/main" id="{01D36541-07BE-D90C-D1F8-69A42157D16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24</a:t>
            </a:fld>
            <a:endParaRPr lang="en-CA"/>
          </a:p>
        </p:txBody>
      </p:sp>
      <p:pic>
        <p:nvPicPr>
          <p:cNvPr id="6" name="Picture 5" descr="A close up of a keyboard&#10;&#10;Description automatically generated with medium confidence">
            <a:extLst>
              <a:ext uri="{FF2B5EF4-FFF2-40B4-BE49-F238E27FC236}">
                <a16:creationId xmlns:a16="http://schemas.microsoft.com/office/drawing/2014/main" id="{BA34466A-EE41-D80D-C6F3-B6ECF2A90384}"/>
              </a:ext>
            </a:extLst>
          </p:cNvPr>
          <p:cNvPicPr>
            <a:picLocks noChangeAspect="1"/>
          </p:cNvPicPr>
          <p:nvPr/>
        </p:nvPicPr>
        <p:blipFill>
          <a:blip r:embed="rId2"/>
          <a:stretch>
            <a:fillRect/>
          </a:stretch>
        </p:blipFill>
        <p:spPr>
          <a:xfrm>
            <a:off x="2209799" y="2290762"/>
            <a:ext cx="7772400" cy="1369885"/>
          </a:xfrm>
          <a:prstGeom prst="rect">
            <a:avLst/>
          </a:prstGeom>
        </p:spPr>
      </p:pic>
      <p:pic>
        <p:nvPicPr>
          <p:cNvPr id="8" name="Picture 7" descr="Logo, company name&#10;&#10;Description automatically generated">
            <a:extLst>
              <a:ext uri="{FF2B5EF4-FFF2-40B4-BE49-F238E27FC236}">
                <a16:creationId xmlns:a16="http://schemas.microsoft.com/office/drawing/2014/main" id="{6C3498DA-78F9-2152-CA71-057A4DF3FB6A}"/>
              </a:ext>
            </a:extLst>
          </p:cNvPr>
          <p:cNvPicPr>
            <a:picLocks noChangeAspect="1"/>
          </p:cNvPicPr>
          <p:nvPr/>
        </p:nvPicPr>
        <p:blipFill>
          <a:blip r:embed="rId3"/>
          <a:stretch>
            <a:fillRect/>
          </a:stretch>
        </p:blipFill>
        <p:spPr>
          <a:xfrm>
            <a:off x="3844132" y="4260722"/>
            <a:ext cx="4503736" cy="1020378"/>
          </a:xfrm>
          <a:prstGeom prst="rect">
            <a:avLst/>
          </a:prstGeom>
        </p:spPr>
      </p:pic>
    </p:spTree>
    <p:extLst>
      <p:ext uri="{BB962C8B-B14F-4D97-AF65-F5344CB8AC3E}">
        <p14:creationId xmlns:p14="http://schemas.microsoft.com/office/powerpoint/2010/main" val="1984894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We Provide Extensive Reference Material</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25</a:t>
            </a:fld>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4" y="1245609"/>
            <a:ext cx="5854700" cy="1473200"/>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4"/>
          <a:stretch>
            <a:fillRect/>
          </a:stretch>
        </p:blipFill>
        <p:spPr>
          <a:xfrm>
            <a:off x="8261807"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061853" y="2973875"/>
            <a:ext cx="3130147" cy="876524"/>
          </a:xfrm>
          <a:prstGeom prst="rect">
            <a:avLst/>
          </a:prstGeom>
        </p:spPr>
      </p:pic>
      <p:pic>
        <p:nvPicPr>
          <p:cNvPr id="4" name="Picture 3">
            <a:extLst>
              <a:ext uri="{FF2B5EF4-FFF2-40B4-BE49-F238E27FC236}">
                <a16:creationId xmlns:a16="http://schemas.microsoft.com/office/drawing/2014/main" id="{69B4B0D7-6FD0-1E46-9246-B95790EEBD3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201" y="1690689"/>
            <a:ext cx="3460359" cy="2293199"/>
          </a:xfrm>
          <a:prstGeom prst="rect">
            <a:avLst/>
          </a:prstGeom>
        </p:spPr>
      </p:pic>
      <p:pic>
        <p:nvPicPr>
          <p:cNvPr id="5" name="Picture 4">
            <a:extLst>
              <a:ext uri="{FF2B5EF4-FFF2-40B4-BE49-F238E27FC236}">
                <a16:creationId xmlns:a16="http://schemas.microsoft.com/office/drawing/2014/main" id="{250B3E1B-49F3-944C-959B-E4A078B676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26893" y="2748853"/>
            <a:ext cx="4943424" cy="2780676"/>
          </a:xfrm>
          <a:prstGeom prst="rect">
            <a:avLst/>
          </a:prstGeom>
        </p:spPr>
      </p:pic>
      <p:pic>
        <p:nvPicPr>
          <p:cNvPr id="2" name="Picture 1">
            <a:extLst>
              <a:ext uri="{FF2B5EF4-FFF2-40B4-BE49-F238E27FC236}">
                <a16:creationId xmlns:a16="http://schemas.microsoft.com/office/drawing/2014/main" id="{92D89C3E-9497-0149-B9B1-69C3ABB1195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418" y="3776975"/>
            <a:ext cx="4943423" cy="2780675"/>
          </a:xfrm>
          <a:prstGeom prst="rect">
            <a:avLst/>
          </a:prstGeom>
        </p:spPr>
      </p:pic>
    </p:spTree>
    <p:extLst>
      <p:ext uri="{BB962C8B-B14F-4D97-AF65-F5344CB8AC3E}">
        <p14:creationId xmlns:p14="http://schemas.microsoft.com/office/powerpoint/2010/main" val="301738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Including Free Self-Certification Material</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26</a:t>
            </a:fld>
            <a:endParaRPr/>
          </a:p>
        </p:txBody>
      </p:sp>
      <p:pic>
        <p:nvPicPr>
          <p:cNvPr id="7" name="Picture 6" descr="Text&#10;&#10;Description automatically generated">
            <a:extLst>
              <a:ext uri="{FF2B5EF4-FFF2-40B4-BE49-F238E27FC236}">
                <a16:creationId xmlns:a16="http://schemas.microsoft.com/office/drawing/2014/main" id="{3CBE55C8-AEBF-5ED4-84B2-72B958EE376C}"/>
              </a:ext>
            </a:extLst>
          </p:cNvPr>
          <p:cNvPicPr>
            <a:picLocks noChangeAspect="1"/>
          </p:cNvPicPr>
          <p:nvPr/>
        </p:nvPicPr>
        <p:blipFill>
          <a:blip r:embed="rId3"/>
          <a:stretch>
            <a:fillRect/>
          </a:stretch>
        </p:blipFill>
        <p:spPr>
          <a:xfrm>
            <a:off x="844882" y="1172163"/>
            <a:ext cx="7016085" cy="5296165"/>
          </a:xfrm>
          <a:prstGeom prst="rect">
            <a:avLst/>
          </a:prstGeom>
        </p:spPr>
      </p:pic>
      <p:pic>
        <p:nvPicPr>
          <p:cNvPr id="6" name="Picture 5" descr="Qr code&#10;&#10;Description automatically generated">
            <a:extLst>
              <a:ext uri="{FF2B5EF4-FFF2-40B4-BE49-F238E27FC236}">
                <a16:creationId xmlns:a16="http://schemas.microsoft.com/office/drawing/2014/main" id="{766719D1-3579-8C2E-532D-F803C432353C}"/>
              </a:ext>
            </a:extLst>
          </p:cNvPr>
          <p:cNvPicPr>
            <a:picLocks noChangeAspect="1"/>
          </p:cNvPicPr>
          <p:nvPr/>
        </p:nvPicPr>
        <p:blipFill>
          <a:blip r:embed="rId4"/>
          <a:stretch>
            <a:fillRect/>
          </a:stretch>
        </p:blipFill>
        <p:spPr>
          <a:xfrm>
            <a:off x="8868939" y="2250645"/>
            <a:ext cx="3139200" cy="3139200"/>
          </a:xfrm>
          <a:prstGeom prst="rect">
            <a:avLst/>
          </a:prstGeom>
        </p:spPr>
      </p:pic>
    </p:spTree>
    <p:extLst>
      <p:ext uri="{BB962C8B-B14F-4D97-AF65-F5344CB8AC3E}">
        <p14:creationId xmlns:p14="http://schemas.microsoft.com/office/powerpoint/2010/main" val="23623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We Make Free Online Training Courses</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27</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183861" y="2019874"/>
            <a:ext cx="4254500" cy="2120900"/>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9C660D50-3B3F-7258-1E53-0C18A01502FF}"/>
              </a:ext>
            </a:extLst>
          </p:cNvPr>
          <p:cNvPicPr>
            <a:picLocks noChangeAspect="1"/>
          </p:cNvPicPr>
          <p:nvPr/>
        </p:nvPicPr>
        <p:blipFill>
          <a:blip r:embed="rId4"/>
          <a:stretch>
            <a:fillRect/>
          </a:stretch>
        </p:blipFill>
        <p:spPr>
          <a:xfrm>
            <a:off x="4438361" y="2019874"/>
            <a:ext cx="4309131" cy="2120900"/>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332762" y="4638280"/>
            <a:ext cx="8939930" cy="1979957"/>
          </a:xfrm>
        </p:spPr>
        <p:txBody>
          <a:bodyPr/>
          <a:lstStyle/>
          <a:p>
            <a:pPr marL="609596" indent="-457200">
              <a:buFont typeface="+mj-lt"/>
              <a:buAutoNum type="arabicPeriod"/>
            </a:pPr>
            <a:r>
              <a:rPr lang="en-US" sz="2000" b="0" i="0" u="none" strike="noStrike" dirty="0">
                <a:solidFill>
                  <a:schemeClr val="tx1"/>
                </a:solidFill>
                <a:effectLst/>
                <a:latin typeface="ArialMT"/>
              </a:rPr>
              <a:t>LFC193 - 1209 total enrollments (398 digital badges issued)</a:t>
            </a:r>
            <a:br>
              <a:rPr lang="en-US" sz="2000" b="0" i="0" u="none" strike="noStrike" dirty="0">
                <a:solidFill>
                  <a:schemeClr val="tx1"/>
                </a:solidFill>
                <a:effectLst/>
                <a:latin typeface="ArialMT"/>
              </a:rPr>
            </a:br>
            <a:r>
              <a:rPr lang="en-US" sz="2000" b="0" i="0" u="none" strike="noStrike" dirty="0">
                <a:solidFill>
                  <a:schemeClr val="tx1"/>
                </a:solidFill>
                <a:effectLst/>
                <a:latin typeface="ArialMT"/>
              </a:rPr>
              <a:t>4.65 out of 5 rating by users</a:t>
            </a:r>
          </a:p>
          <a:p>
            <a:pPr marL="609596" indent="-457200">
              <a:buFont typeface="+mj-lt"/>
              <a:buAutoNum type="arabicPeriod"/>
            </a:pPr>
            <a:r>
              <a:rPr lang="en-US" sz="2000" b="0" i="0" u="none" strike="noStrike" dirty="0">
                <a:solidFill>
                  <a:schemeClr val="tx1"/>
                </a:solidFill>
                <a:effectLst/>
                <a:latin typeface="ArialMT"/>
              </a:rPr>
              <a:t>LFC194 - 579 total enrollments (138 digital badges issued)</a:t>
            </a:r>
            <a:br>
              <a:rPr lang="en-US" sz="2000" b="0" i="0" u="none" strike="noStrike" dirty="0">
                <a:solidFill>
                  <a:schemeClr val="tx1"/>
                </a:solidFill>
                <a:effectLst/>
                <a:latin typeface="ArialMT"/>
              </a:rPr>
            </a:br>
            <a:r>
              <a:rPr lang="en-US" sz="2000" b="0" i="0" u="none" strike="noStrike" dirty="0">
                <a:solidFill>
                  <a:schemeClr val="tx1"/>
                </a:solidFill>
                <a:effectLst/>
                <a:latin typeface="ArialMT"/>
              </a:rPr>
              <a:t>4.55 out of 5 rating by users</a:t>
            </a:r>
            <a:endParaRPr lang="en-JP" sz="2000" dirty="0">
              <a:solidFill>
                <a:schemeClr val="tx1"/>
              </a:solidFill>
            </a:endParaRPr>
          </a:p>
        </p:txBody>
      </p:sp>
      <p:pic>
        <p:nvPicPr>
          <p:cNvPr id="4" name="Picture 3" descr="Qr code&#10;&#10;Description automatically generated">
            <a:extLst>
              <a:ext uri="{FF2B5EF4-FFF2-40B4-BE49-F238E27FC236}">
                <a16:creationId xmlns:a16="http://schemas.microsoft.com/office/drawing/2014/main" id="{92F7F907-0764-E5CE-F02B-C773AC7D906E}"/>
              </a:ext>
            </a:extLst>
          </p:cNvPr>
          <p:cNvPicPr>
            <a:picLocks noChangeAspect="1"/>
          </p:cNvPicPr>
          <p:nvPr/>
        </p:nvPicPr>
        <p:blipFill>
          <a:blip r:embed="rId5"/>
          <a:stretch>
            <a:fillRect/>
          </a:stretch>
        </p:blipFill>
        <p:spPr>
          <a:xfrm>
            <a:off x="8865339" y="2019874"/>
            <a:ext cx="3139200" cy="3139200"/>
          </a:xfrm>
          <a:prstGeom prst="rect">
            <a:avLst/>
          </a:prstGeom>
        </p:spPr>
      </p:pic>
    </p:spTree>
    <p:extLst>
      <p:ext uri="{BB962C8B-B14F-4D97-AF65-F5344CB8AC3E}">
        <p14:creationId xmlns:p14="http://schemas.microsoft.com/office/powerpoint/2010/main" val="284034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dirty="0"/>
              <a:t>Example Of Market Use</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28</a:t>
            </a:fld>
            <a:endParaRPr/>
          </a:p>
        </p:txBody>
      </p:sp>
      <p:pic>
        <p:nvPicPr>
          <p:cNvPr id="12" name="Picture 11" descr="Text&#10;&#10;Description automatically generated with medium confidence">
            <a:extLst>
              <a:ext uri="{FF2B5EF4-FFF2-40B4-BE49-F238E27FC236}">
                <a16:creationId xmlns:a16="http://schemas.microsoft.com/office/drawing/2014/main" id="{68E0D7A2-099C-27E3-8245-D4FFC8CCBB6D}"/>
              </a:ext>
            </a:extLst>
          </p:cNvPr>
          <p:cNvPicPr>
            <a:picLocks noChangeAspect="1"/>
          </p:cNvPicPr>
          <p:nvPr/>
        </p:nvPicPr>
        <p:blipFill>
          <a:blip r:embed="rId3"/>
          <a:stretch>
            <a:fillRect/>
          </a:stretch>
        </p:blipFill>
        <p:spPr>
          <a:xfrm>
            <a:off x="519113" y="1414623"/>
            <a:ext cx="5914169" cy="2276114"/>
          </a:xfrm>
          <a:prstGeom prst="rect">
            <a:avLst/>
          </a:prstGeom>
          <a:solidFill>
            <a:schemeClr val="lt1"/>
          </a:solidFill>
          <a:effectLst>
            <a:outerShdw blurRad="63500" sx="102000" sy="102000" algn="ctr" rotWithShape="0">
              <a:prstClr val="black">
                <a:alpha val="40000"/>
              </a:prstClr>
            </a:outerShdw>
          </a:effectLst>
        </p:spPr>
      </p:pic>
      <p:pic>
        <p:nvPicPr>
          <p:cNvPr id="9" name="Picture 8" descr="Text&#10;&#10;Description automatically generated">
            <a:extLst>
              <a:ext uri="{FF2B5EF4-FFF2-40B4-BE49-F238E27FC236}">
                <a16:creationId xmlns:a16="http://schemas.microsoft.com/office/drawing/2014/main" id="{31A71F66-6653-5278-76C2-8E195A181D30}"/>
              </a:ext>
            </a:extLst>
          </p:cNvPr>
          <p:cNvPicPr>
            <a:picLocks noChangeAspect="1"/>
          </p:cNvPicPr>
          <p:nvPr/>
        </p:nvPicPr>
        <p:blipFill>
          <a:blip r:embed="rId4"/>
          <a:stretch>
            <a:fillRect/>
          </a:stretch>
        </p:blipFill>
        <p:spPr>
          <a:xfrm>
            <a:off x="5664946" y="2793644"/>
            <a:ext cx="6257529" cy="2345372"/>
          </a:xfrm>
          <a:prstGeom prst="rect">
            <a:avLst/>
          </a:prstGeom>
          <a:solidFill>
            <a:schemeClr val="lt1"/>
          </a:solidFill>
          <a:effectLst>
            <a:outerShdw blurRad="63500" sx="102000" sy="102000" algn="ctr" rotWithShape="0">
              <a:prstClr val="black">
                <a:alpha val="40000"/>
              </a:prstClr>
            </a:outerShdw>
          </a:effectLst>
        </p:spPr>
      </p:pic>
      <p:pic>
        <p:nvPicPr>
          <p:cNvPr id="4" name="Picture 3" descr="Text&#10;&#10;Description automatically generated with medium confidence">
            <a:extLst>
              <a:ext uri="{FF2B5EF4-FFF2-40B4-BE49-F238E27FC236}">
                <a16:creationId xmlns:a16="http://schemas.microsoft.com/office/drawing/2014/main" id="{09B5DAF8-62A6-6C36-1F01-6FD8FAC1D3D0}"/>
              </a:ext>
            </a:extLst>
          </p:cNvPr>
          <p:cNvPicPr>
            <a:picLocks noChangeAspect="1"/>
          </p:cNvPicPr>
          <p:nvPr/>
        </p:nvPicPr>
        <p:blipFill>
          <a:blip r:embed="rId5"/>
          <a:stretch>
            <a:fillRect/>
          </a:stretch>
        </p:blipFill>
        <p:spPr>
          <a:xfrm>
            <a:off x="519113" y="4241923"/>
            <a:ext cx="6139187" cy="227611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16982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sz="3600" dirty="0"/>
              <a:t>Example Of Market Use</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29</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7386638" y="2446104"/>
            <a:ext cx="3943350" cy="1965790"/>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1354138" y="5186363"/>
            <a:ext cx="8939930" cy="1293403"/>
          </a:xfrm>
        </p:spPr>
        <p:txBody>
          <a:bodyPr/>
          <a:lstStyle/>
          <a:p>
            <a:pPr marL="152396" indent="0" algn="ctr">
              <a:buNone/>
            </a:pPr>
            <a:r>
              <a:rPr lang="en-US" b="0" i="0" u="none" strike="noStrike" dirty="0">
                <a:solidFill>
                  <a:schemeClr val="tx1"/>
                </a:solidFill>
                <a:effectLst/>
                <a:latin typeface="ArialMT"/>
              </a:rPr>
              <a:t>Continental made LFC193 a required course </a:t>
            </a:r>
            <a:br>
              <a:rPr lang="en-US" b="0" i="0" u="none" strike="noStrike" dirty="0">
                <a:solidFill>
                  <a:schemeClr val="tx1"/>
                </a:solidFill>
                <a:effectLst/>
                <a:latin typeface="ArialMT"/>
              </a:rPr>
            </a:br>
            <a:r>
              <a:rPr lang="en-US" b="0" i="0" u="none" strike="noStrike" dirty="0">
                <a:solidFill>
                  <a:schemeClr val="tx1"/>
                </a:solidFill>
                <a:effectLst/>
                <a:latin typeface="ArialMT"/>
              </a:rPr>
              <a:t>for their software </a:t>
            </a:r>
            <a:r>
              <a:rPr lang="en-US" dirty="0">
                <a:solidFill>
                  <a:schemeClr val="tx1"/>
                </a:solidFill>
                <a:latin typeface="ArialMT"/>
              </a:rPr>
              <a:t>d</a:t>
            </a:r>
            <a:r>
              <a:rPr lang="en-US" b="0" i="0" u="none" strike="noStrike" dirty="0">
                <a:solidFill>
                  <a:schemeClr val="tx1"/>
                </a:solidFill>
                <a:effectLst/>
                <a:latin typeface="ArialMT"/>
              </a:rPr>
              <a:t>evelopers from late Q3</a:t>
            </a:r>
            <a:endParaRPr lang="en-JP" dirty="0">
              <a:solidFill>
                <a:schemeClr val="tx1"/>
              </a:solidFill>
            </a:endParaRPr>
          </a:p>
        </p:txBody>
      </p:sp>
      <p:pic>
        <p:nvPicPr>
          <p:cNvPr id="4" name="Picture 3" descr="Logo&#10;&#10;Description automatically generated">
            <a:extLst>
              <a:ext uri="{FF2B5EF4-FFF2-40B4-BE49-F238E27FC236}">
                <a16:creationId xmlns:a16="http://schemas.microsoft.com/office/drawing/2014/main" id="{66784884-E69A-1159-76D1-E3F2B241B46C}"/>
              </a:ext>
            </a:extLst>
          </p:cNvPr>
          <p:cNvPicPr>
            <a:picLocks noChangeAspect="1"/>
          </p:cNvPicPr>
          <p:nvPr/>
        </p:nvPicPr>
        <p:blipFill>
          <a:blip r:embed="rId4"/>
          <a:stretch>
            <a:fillRect/>
          </a:stretch>
        </p:blipFill>
        <p:spPr>
          <a:xfrm>
            <a:off x="593250" y="2368549"/>
            <a:ext cx="5059403" cy="2120901"/>
          </a:xfrm>
          <a:prstGeom prst="rect">
            <a:avLst/>
          </a:prstGeom>
        </p:spPr>
      </p:pic>
      <p:sp>
        <p:nvSpPr>
          <p:cNvPr id="6" name="TextBox 5">
            <a:extLst>
              <a:ext uri="{FF2B5EF4-FFF2-40B4-BE49-F238E27FC236}">
                <a16:creationId xmlns:a16="http://schemas.microsoft.com/office/drawing/2014/main" id="{AA31FE93-A928-2617-C7CA-0ED12F5EA767}"/>
              </a:ext>
            </a:extLst>
          </p:cNvPr>
          <p:cNvSpPr txBox="1"/>
          <p:nvPr/>
        </p:nvSpPr>
        <p:spPr>
          <a:xfrm>
            <a:off x="5844561" y="2644169"/>
            <a:ext cx="1350169" cy="1569660"/>
          </a:xfrm>
          <a:prstGeom prst="rect">
            <a:avLst/>
          </a:prstGeom>
          <a:noFill/>
        </p:spPr>
        <p:txBody>
          <a:bodyPr wrap="square">
            <a:spAutoFit/>
          </a:bodyPr>
          <a:lstStyle/>
          <a:p>
            <a:pPr algn="ctr"/>
            <a:r>
              <a:rPr lang="en-JP" sz="9600" b="0" i="0" u="none" strike="noStrike" dirty="0">
                <a:solidFill>
                  <a:srgbClr val="FF0000"/>
                </a:solidFill>
                <a:effectLst/>
                <a:latin typeface="DDG_ProximaNova"/>
              </a:rPr>
              <a:t>♥️</a:t>
            </a:r>
            <a:endParaRPr lang="en-US" sz="9600" dirty="0">
              <a:solidFill>
                <a:srgbClr val="FF0000"/>
              </a:solidFill>
            </a:endParaRPr>
          </a:p>
        </p:txBody>
      </p:sp>
    </p:spTree>
    <p:extLst>
      <p:ext uri="{BB962C8B-B14F-4D97-AF65-F5344CB8AC3E}">
        <p14:creationId xmlns:p14="http://schemas.microsoft.com/office/powerpoint/2010/main" val="3087263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sz="3600" dirty="0"/>
              <a:t>Example Of Market Use</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30</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7386638" y="2446104"/>
            <a:ext cx="3943350" cy="1965790"/>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1354138" y="5186363"/>
            <a:ext cx="8939930" cy="1293403"/>
          </a:xfrm>
        </p:spPr>
        <p:txBody>
          <a:bodyPr/>
          <a:lstStyle/>
          <a:p>
            <a:pPr marL="152396" indent="0" algn="ctr">
              <a:buNone/>
            </a:pPr>
            <a:r>
              <a:rPr lang="en-US" dirty="0">
                <a:solidFill>
                  <a:schemeClr val="tx1"/>
                </a:solidFill>
                <a:latin typeface="ArialMT"/>
              </a:rPr>
              <a:t>Bosch</a:t>
            </a:r>
            <a:r>
              <a:rPr lang="en-US" b="0" i="0" u="none" strike="noStrike" dirty="0">
                <a:solidFill>
                  <a:schemeClr val="tx1"/>
                </a:solidFill>
                <a:effectLst/>
                <a:latin typeface="ArialMT"/>
              </a:rPr>
              <a:t> has asked suppliers and requires </a:t>
            </a:r>
            <a:br>
              <a:rPr lang="en-US" b="0" i="0" u="none" strike="noStrike" dirty="0">
                <a:solidFill>
                  <a:schemeClr val="tx1"/>
                </a:solidFill>
                <a:effectLst/>
                <a:latin typeface="ArialMT"/>
              </a:rPr>
            </a:br>
            <a:r>
              <a:rPr lang="en-US" b="0" i="0" u="none" strike="noStrike" dirty="0">
                <a:solidFill>
                  <a:schemeClr val="tx1"/>
                </a:solidFill>
                <a:effectLst/>
                <a:latin typeface="ArialMT"/>
              </a:rPr>
              <a:t>external developers to use LFC193</a:t>
            </a:r>
            <a:r>
              <a:rPr lang="en-US" dirty="0">
                <a:solidFill>
                  <a:schemeClr val="tx1"/>
                </a:solidFill>
                <a:latin typeface="ArialMT"/>
              </a:rPr>
              <a:t> </a:t>
            </a:r>
            <a:r>
              <a:rPr lang="en-US" b="0" i="0" u="none" strike="noStrike" dirty="0">
                <a:solidFill>
                  <a:schemeClr val="tx1"/>
                </a:solidFill>
                <a:effectLst/>
                <a:latin typeface="ArialMT"/>
              </a:rPr>
              <a:t>since Q4 2021</a:t>
            </a:r>
            <a:endParaRPr lang="en-JP" dirty="0">
              <a:solidFill>
                <a:schemeClr val="tx1"/>
              </a:solidFill>
            </a:endParaRPr>
          </a:p>
        </p:txBody>
      </p:sp>
      <p:sp>
        <p:nvSpPr>
          <p:cNvPr id="6" name="TextBox 5">
            <a:extLst>
              <a:ext uri="{FF2B5EF4-FFF2-40B4-BE49-F238E27FC236}">
                <a16:creationId xmlns:a16="http://schemas.microsoft.com/office/drawing/2014/main" id="{AA31FE93-A928-2617-C7CA-0ED12F5EA767}"/>
              </a:ext>
            </a:extLst>
          </p:cNvPr>
          <p:cNvSpPr txBox="1"/>
          <p:nvPr/>
        </p:nvSpPr>
        <p:spPr>
          <a:xfrm>
            <a:off x="5844561" y="2644169"/>
            <a:ext cx="1350169" cy="1569660"/>
          </a:xfrm>
          <a:prstGeom prst="rect">
            <a:avLst/>
          </a:prstGeom>
          <a:noFill/>
        </p:spPr>
        <p:txBody>
          <a:bodyPr wrap="square">
            <a:spAutoFit/>
          </a:bodyPr>
          <a:lstStyle/>
          <a:p>
            <a:pPr algn="ctr"/>
            <a:r>
              <a:rPr lang="en-JP" sz="9600" b="0" i="0" u="none" strike="noStrike" dirty="0">
                <a:solidFill>
                  <a:srgbClr val="FF0000"/>
                </a:solidFill>
                <a:effectLst/>
                <a:latin typeface="DDG_ProximaNova"/>
              </a:rPr>
              <a:t>♥️</a:t>
            </a:r>
            <a:endParaRPr lang="en-US" sz="9600" dirty="0">
              <a:solidFill>
                <a:srgbClr val="FF0000"/>
              </a:solidFill>
            </a:endParaRPr>
          </a:p>
        </p:txBody>
      </p:sp>
      <p:pic>
        <p:nvPicPr>
          <p:cNvPr id="5" name="Picture 4" descr="Logo&#10;&#10;Description automatically generated">
            <a:extLst>
              <a:ext uri="{FF2B5EF4-FFF2-40B4-BE49-F238E27FC236}">
                <a16:creationId xmlns:a16="http://schemas.microsoft.com/office/drawing/2014/main" id="{A27AEC5E-FA7A-C01A-85CE-6E4081CBAAB5}"/>
              </a:ext>
            </a:extLst>
          </p:cNvPr>
          <p:cNvPicPr>
            <a:picLocks noChangeAspect="1"/>
          </p:cNvPicPr>
          <p:nvPr/>
        </p:nvPicPr>
        <p:blipFill>
          <a:blip r:embed="rId4"/>
          <a:stretch>
            <a:fillRect/>
          </a:stretch>
        </p:blipFill>
        <p:spPr>
          <a:xfrm>
            <a:off x="311668" y="2827852"/>
            <a:ext cx="5343525" cy="1202293"/>
          </a:xfrm>
          <a:prstGeom prst="rect">
            <a:avLst/>
          </a:prstGeom>
        </p:spPr>
      </p:pic>
    </p:spTree>
    <p:extLst>
      <p:ext uri="{BB962C8B-B14F-4D97-AF65-F5344CB8AC3E}">
        <p14:creationId xmlns:p14="http://schemas.microsoft.com/office/powerpoint/2010/main" val="2532710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sz="3600" dirty="0"/>
              <a:t>Example Of Market Use</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31</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7386638" y="2446104"/>
            <a:ext cx="3943350" cy="1965790"/>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1354138" y="5186363"/>
            <a:ext cx="8939930" cy="1293403"/>
          </a:xfrm>
        </p:spPr>
        <p:txBody>
          <a:bodyPr/>
          <a:lstStyle/>
          <a:p>
            <a:pPr marL="152396" indent="0" algn="ctr">
              <a:buNone/>
            </a:pPr>
            <a:r>
              <a:rPr lang="en-US" dirty="0">
                <a:solidFill>
                  <a:schemeClr val="tx1"/>
                </a:solidFill>
                <a:latin typeface="ArialMT"/>
              </a:rPr>
              <a:t>KPMG AG</a:t>
            </a:r>
            <a:r>
              <a:rPr lang="en-US" b="0" i="0" u="none" strike="noStrike" dirty="0">
                <a:solidFill>
                  <a:schemeClr val="tx1"/>
                </a:solidFill>
                <a:effectLst/>
                <a:latin typeface="ArialMT"/>
              </a:rPr>
              <a:t> asks their developers </a:t>
            </a:r>
            <a:br>
              <a:rPr lang="en-US" b="0" i="0" u="none" strike="noStrike" dirty="0">
                <a:solidFill>
                  <a:schemeClr val="tx1"/>
                </a:solidFill>
                <a:effectLst/>
                <a:latin typeface="ArialMT"/>
              </a:rPr>
            </a:br>
            <a:r>
              <a:rPr lang="en-US" b="0" i="0" u="none" strike="noStrike" dirty="0">
                <a:solidFill>
                  <a:schemeClr val="tx1"/>
                </a:solidFill>
                <a:effectLst/>
                <a:latin typeface="ArialMT"/>
              </a:rPr>
              <a:t>and architects to complete LFC193</a:t>
            </a:r>
            <a:endParaRPr lang="en-JP" dirty="0">
              <a:solidFill>
                <a:schemeClr val="tx1"/>
              </a:solidFill>
            </a:endParaRPr>
          </a:p>
        </p:txBody>
      </p:sp>
      <p:sp>
        <p:nvSpPr>
          <p:cNvPr id="6" name="TextBox 5">
            <a:extLst>
              <a:ext uri="{FF2B5EF4-FFF2-40B4-BE49-F238E27FC236}">
                <a16:creationId xmlns:a16="http://schemas.microsoft.com/office/drawing/2014/main" id="{AA31FE93-A928-2617-C7CA-0ED12F5EA767}"/>
              </a:ext>
            </a:extLst>
          </p:cNvPr>
          <p:cNvSpPr txBox="1"/>
          <p:nvPr/>
        </p:nvSpPr>
        <p:spPr>
          <a:xfrm>
            <a:off x="5746391" y="2644168"/>
            <a:ext cx="1350169" cy="1569660"/>
          </a:xfrm>
          <a:prstGeom prst="rect">
            <a:avLst/>
          </a:prstGeom>
          <a:noFill/>
        </p:spPr>
        <p:txBody>
          <a:bodyPr wrap="square">
            <a:spAutoFit/>
          </a:bodyPr>
          <a:lstStyle/>
          <a:p>
            <a:pPr algn="ctr"/>
            <a:r>
              <a:rPr lang="en-JP" sz="9600" b="0" i="0" u="none" strike="noStrike" dirty="0">
                <a:solidFill>
                  <a:srgbClr val="FF0000"/>
                </a:solidFill>
                <a:effectLst/>
                <a:latin typeface="DDG_ProximaNova"/>
              </a:rPr>
              <a:t>♥️</a:t>
            </a:r>
            <a:endParaRPr lang="en-US" sz="9600" dirty="0">
              <a:solidFill>
                <a:srgbClr val="FF0000"/>
              </a:solidFill>
            </a:endParaRPr>
          </a:p>
        </p:txBody>
      </p:sp>
      <p:pic>
        <p:nvPicPr>
          <p:cNvPr id="4" name="Picture 3" descr="Logo&#10;&#10;Description automatically generated">
            <a:extLst>
              <a:ext uri="{FF2B5EF4-FFF2-40B4-BE49-F238E27FC236}">
                <a16:creationId xmlns:a16="http://schemas.microsoft.com/office/drawing/2014/main" id="{F93F7231-DC00-AE6B-F559-6CB46C4EDA4F}"/>
              </a:ext>
            </a:extLst>
          </p:cNvPr>
          <p:cNvPicPr>
            <a:picLocks noChangeAspect="1"/>
          </p:cNvPicPr>
          <p:nvPr/>
        </p:nvPicPr>
        <p:blipFill>
          <a:blip r:embed="rId4"/>
          <a:stretch>
            <a:fillRect/>
          </a:stretch>
        </p:blipFill>
        <p:spPr>
          <a:xfrm>
            <a:off x="862012" y="2500949"/>
            <a:ext cx="4594302" cy="1856098"/>
          </a:xfrm>
          <a:prstGeom prst="rect">
            <a:avLst/>
          </a:prstGeom>
        </p:spPr>
      </p:pic>
    </p:spTree>
    <p:extLst>
      <p:ext uri="{BB962C8B-B14F-4D97-AF65-F5344CB8AC3E}">
        <p14:creationId xmlns:p14="http://schemas.microsoft.com/office/powerpoint/2010/main" val="2612339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sz="3600" dirty="0"/>
              <a:t>There Are Over 1,000 Documents In Our Library</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32</a:t>
            </a:fld>
            <a:endParaRP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73AE451D-2F73-1AF4-14FE-D6AA7EF8F1C4}"/>
              </a:ext>
            </a:extLst>
          </p:cNvPr>
          <p:cNvPicPr>
            <a:picLocks noChangeAspect="1"/>
          </p:cNvPicPr>
          <p:nvPr/>
        </p:nvPicPr>
        <p:blipFill>
          <a:blip r:embed="rId3"/>
          <a:stretch>
            <a:fillRect/>
          </a:stretch>
        </p:blipFill>
        <p:spPr>
          <a:xfrm>
            <a:off x="962597" y="1216068"/>
            <a:ext cx="7100888" cy="5305973"/>
          </a:xfrm>
          <a:prstGeom prst="rect">
            <a:avLst/>
          </a:prstGeom>
        </p:spPr>
      </p:pic>
      <p:pic>
        <p:nvPicPr>
          <p:cNvPr id="4" name="Picture 3" descr="Qr code&#10;&#10;Description automatically generated">
            <a:extLst>
              <a:ext uri="{FF2B5EF4-FFF2-40B4-BE49-F238E27FC236}">
                <a16:creationId xmlns:a16="http://schemas.microsoft.com/office/drawing/2014/main" id="{09E5E2DB-DA73-9F7A-10D3-111775982D48}"/>
              </a:ext>
            </a:extLst>
          </p:cNvPr>
          <p:cNvPicPr>
            <a:picLocks noChangeAspect="1"/>
          </p:cNvPicPr>
          <p:nvPr/>
        </p:nvPicPr>
        <p:blipFill>
          <a:blip r:embed="rId4"/>
          <a:stretch>
            <a:fillRect/>
          </a:stretch>
        </p:blipFill>
        <p:spPr>
          <a:xfrm>
            <a:off x="8868939" y="2299454"/>
            <a:ext cx="3139200" cy="3139200"/>
          </a:xfrm>
          <a:prstGeom prst="rect">
            <a:avLst/>
          </a:prstGeom>
        </p:spPr>
      </p:pic>
    </p:spTree>
    <p:extLst>
      <p:ext uri="{BB962C8B-B14F-4D97-AF65-F5344CB8AC3E}">
        <p14:creationId xmlns:p14="http://schemas.microsoft.com/office/powerpoint/2010/main" val="1326872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CA" sz="3600" dirty="0"/>
              <a:t>We Put The User Company Community First</a:t>
            </a:r>
            <a:endParaRPr sz="3600" dirty="0"/>
          </a:p>
        </p:txBody>
      </p:sp>
      <p:pic>
        <p:nvPicPr>
          <p:cNvPr id="5" name="Picture 4" descr="A group of people sitting at a table&#10;&#10;Description automatically generated">
            <a:extLst>
              <a:ext uri="{FF2B5EF4-FFF2-40B4-BE49-F238E27FC236}">
                <a16:creationId xmlns:a16="http://schemas.microsoft.com/office/drawing/2014/main" id="{E812C333-CA1F-C94B-B279-41AB21ED21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4814" y="1546481"/>
            <a:ext cx="6071017" cy="2840716"/>
          </a:xfrm>
          <a:prstGeom prst="rect">
            <a:avLst/>
          </a:prstGeom>
          <a:ln w="12700">
            <a:solidFill>
              <a:schemeClr val="tx1"/>
            </a:solidFill>
          </a:ln>
        </p:spPr>
      </p:pic>
      <p:pic>
        <p:nvPicPr>
          <p:cNvPr id="13" name="Picture 12" descr="A group of people sitting at a table using a computer&#10;&#10;Description automatically generated">
            <a:extLst>
              <a:ext uri="{FF2B5EF4-FFF2-40B4-BE49-F238E27FC236}">
                <a16:creationId xmlns:a16="http://schemas.microsoft.com/office/drawing/2014/main" id="{FE7D99E6-E474-1946-B24A-E17A3386645F}"/>
              </a:ext>
            </a:extLst>
          </p:cNvPr>
          <p:cNvPicPr>
            <a:picLocks noChangeAspect="1"/>
          </p:cNvPicPr>
          <p:nvPr/>
        </p:nvPicPr>
        <p:blipFill>
          <a:blip r:embed="rId4"/>
          <a:stretch>
            <a:fillRect/>
          </a:stretch>
        </p:blipFill>
        <p:spPr>
          <a:xfrm>
            <a:off x="7314996" y="1531900"/>
            <a:ext cx="4449800" cy="4449800"/>
          </a:xfrm>
          <a:prstGeom prst="rect">
            <a:avLst/>
          </a:prstGeom>
          <a:ln w="12700">
            <a:solidFill>
              <a:schemeClr val="tx1"/>
            </a:solidFill>
          </a:ln>
        </p:spPr>
      </p:pic>
      <p:pic>
        <p:nvPicPr>
          <p:cNvPr id="11" name="Picture 10" descr="A group of people sitting at a table using a computer&#10;&#10;Description automatically generated">
            <a:extLst>
              <a:ext uri="{FF2B5EF4-FFF2-40B4-BE49-F238E27FC236}">
                <a16:creationId xmlns:a16="http://schemas.microsoft.com/office/drawing/2014/main" id="{5545213E-D1A7-2240-B72C-0745C51F95D2}"/>
              </a:ext>
            </a:extLst>
          </p:cNvPr>
          <p:cNvPicPr>
            <a:picLocks noChangeAspect="1"/>
          </p:cNvPicPr>
          <p:nvPr/>
        </p:nvPicPr>
        <p:blipFill>
          <a:blip r:embed="rId5"/>
          <a:stretch>
            <a:fillRect/>
          </a:stretch>
        </p:blipFill>
        <p:spPr>
          <a:xfrm>
            <a:off x="1243979" y="3429001"/>
            <a:ext cx="5715000" cy="2552700"/>
          </a:xfrm>
          <a:prstGeom prst="rect">
            <a:avLst/>
          </a:prstGeom>
          <a:ln w="12700">
            <a:solidFill>
              <a:schemeClr val="tx1"/>
            </a:solidFill>
          </a:ln>
        </p:spPr>
      </p:pic>
      <p:pic>
        <p:nvPicPr>
          <p:cNvPr id="9" name="Picture 8" descr="A group of people sitting at a table&#10;&#10;Description automatically generated">
            <a:extLst>
              <a:ext uri="{FF2B5EF4-FFF2-40B4-BE49-F238E27FC236}">
                <a16:creationId xmlns:a16="http://schemas.microsoft.com/office/drawing/2014/main" id="{7C3AD109-23C3-5743-94E7-91B8AAFE89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49140" y="4493500"/>
            <a:ext cx="3824291" cy="2150101"/>
          </a:xfrm>
          <a:prstGeom prst="rect">
            <a:avLst/>
          </a:prstGeom>
          <a:ln w="12700">
            <a:solidFill>
              <a:schemeClr val="tx1"/>
            </a:solidFill>
          </a:ln>
        </p:spPr>
      </p:pic>
    </p:spTree>
    <p:extLst>
      <p:ext uri="{BB962C8B-B14F-4D97-AF65-F5344CB8AC3E}">
        <p14:creationId xmlns:p14="http://schemas.microsoft.com/office/powerpoint/2010/main" val="2518475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8" name="Picture 7">
            <a:extLst>
              <a:ext uri="{FF2B5EF4-FFF2-40B4-BE49-F238E27FC236}">
                <a16:creationId xmlns:a16="http://schemas.microsoft.com/office/drawing/2014/main" id="{E7686CBD-B193-8741-B720-A5040957B1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8536" y="1537740"/>
            <a:ext cx="4914493" cy="2764403"/>
          </a:xfrm>
          <a:prstGeom prst="rect">
            <a:avLst/>
          </a:prstGeom>
        </p:spPr>
      </p:pic>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CA" sz="3600" dirty="0"/>
              <a:t>Everywhere And Always!</a:t>
            </a:r>
            <a:endParaRPr sz="3600" dirty="0"/>
          </a:p>
        </p:txBody>
      </p:sp>
      <p:pic>
        <p:nvPicPr>
          <p:cNvPr id="7" name="Picture 6">
            <a:extLst>
              <a:ext uri="{FF2B5EF4-FFF2-40B4-BE49-F238E27FC236}">
                <a16:creationId xmlns:a16="http://schemas.microsoft.com/office/drawing/2014/main" id="{095CCFC9-AA8F-F14A-BE74-68BAD5D3944F}"/>
              </a:ext>
            </a:extLst>
          </p:cNvPr>
          <p:cNvPicPr>
            <a:picLocks noChangeAspect="1"/>
          </p:cNvPicPr>
          <p:nvPr/>
        </p:nvPicPr>
        <p:blipFill>
          <a:blip r:embed="rId4"/>
          <a:stretch>
            <a:fillRect/>
          </a:stretch>
        </p:blipFill>
        <p:spPr>
          <a:xfrm>
            <a:off x="185641" y="1809751"/>
            <a:ext cx="7173545" cy="2220383"/>
          </a:xfrm>
          <a:prstGeom prst="rect">
            <a:avLst/>
          </a:prstGeom>
        </p:spPr>
      </p:pic>
      <p:pic>
        <p:nvPicPr>
          <p:cNvPr id="10" name="Picture 4">
            <a:extLst>
              <a:ext uri="{FF2B5EF4-FFF2-40B4-BE49-F238E27FC236}">
                <a16:creationId xmlns:a16="http://schemas.microsoft.com/office/drawing/2014/main" id="{4B284DD2-3070-D94B-80D8-722DDD609F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2479" y="4421754"/>
            <a:ext cx="5610791" cy="2196484"/>
          </a:xfrm>
          <a:prstGeom prst="rect">
            <a:avLst/>
          </a:prstGeom>
        </p:spPr>
      </p:pic>
      <p:pic>
        <p:nvPicPr>
          <p:cNvPr id="12" name="Picture 15">
            <a:extLst>
              <a:ext uri="{FF2B5EF4-FFF2-40B4-BE49-F238E27FC236}">
                <a16:creationId xmlns:a16="http://schemas.microsoft.com/office/drawing/2014/main" id="{261D6166-27EA-CA4A-8637-E47247EF9A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5211" y="3808603"/>
            <a:ext cx="5603807" cy="2536939"/>
          </a:xfrm>
          <a:prstGeom prst="rect">
            <a:avLst/>
          </a:prstGeom>
        </p:spPr>
      </p:pic>
    </p:spTree>
    <p:extLst>
      <p:ext uri="{BB962C8B-B14F-4D97-AF65-F5344CB8AC3E}">
        <p14:creationId xmlns:p14="http://schemas.microsoft.com/office/powerpoint/2010/main" val="93466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sz="3600" dirty="0"/>
              <a:t>Work Groups And Special Interest Groups</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p:txBody>
          <a:bodyPr/>
          <a:lstStyle/>
          <a:p>
            <a:pPr marL="152396" indent="0">
              <a:buNone/>
            </a:pPr>
            <a:r>
              <a:rPr lang="en-US" dirty="0"/>
              <a:t>Main Official:</a:t>
            </a:r>
          </a:p>
          <a:p>
            <a:r>
              <a:rPr lang="en-US" dirty="0"/>
              <a:t>Specification Work Group (Spring 2016~)</a:t>
            </a:r>
          </a:p>
          <a:p>
            <a:r>
              <a:rPr lang="en-US" dirty="0"/>
              <a:t>Education Work Group (Autumn 2020~)</a:t>
            </a:r>
          </a:p>
          <a:p>
            <a:pPr marL="152396" indent="0">
              <a:buNone/>
            </a:pPr>
            <a:r>
              <a:rPr lang="en-US" dirty="0"/>
              <a:t>Community Created:</a:t>
            </a:r>
          </a:p>
          <a:p>
            <a:r>
              <a:rPr lang="en-US" dirty="0"/>
              <a:t>Tooling Work Group (Summer 2019~)</a:t>
            </a:r>
          </a:p>
          <a:p>
            <a:r>
              <a:rPr lang="en-US" dirty="0"/>
              <a:t>Export Control Work Group (Winter 2022~)</a:t>
            </a:r>
          </a:p>
          <a:p>
            <a:r>
              <a:rPr lang="en-US" dirty="0"/>
              <a:t>Public Policy Work Group (Winter 2022~)</a:t>
            </a:r>
          </a:p>
          <a:p>
            <a:pPr marL="152396" indent="0">
              <a:buNone/>
            </a:pPr>
            <a:r>
              <a:rPr lang="en-US" dirty="0"/>
              <a:t>Specific Industry Focus:</a:t>
            </a:r>
          </a:p>
          <a:p>
            <a:r>
              <a:rPr lang="en-US" dirty="0"/>
              <a:t>Automotive Special Interest Group (Summer 2019~)</a:t>
            </a:r>
          </a:p>
          <a:p>
            <a:r>
              <a:rPr lang="en-US" dirty="0"/>
              <a:t>Telecom Special Interest Group p (Spring 2021~)</a:t>
            </a:r>
            <a:br>
              <a:rPr lang="en-US" dirty="0"/>
            </a:br>
            <a:br>
              <a:rPr lang="en-US" dirty="0"/>
            </a:br>
            <a:endParaRPr lang="en-JP"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Tree>
    <p:extLst>
      <p:ext uri="{BB962C8B-B14F-4D97-AF65-F5344CB8AC3E}">
        <p14:creationId xmlns:p14="http://schemas.microsoft.com/office/powerpoint/2010/main" val="1424661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t>Regional User Groups</a:t>
            </a:r>
            <a:endParaRPr sz="3600" dirty="0"/>
          </a:p>
        </p:txBody>
      </p:sp>
      <p:sp>
        <p:nvSpPr>
          <p:cNvPr id="2" name="Text Placeholder 1">
            <a:extLst>
              <a:ext uri="{FF2B5EF4-FFF2-40B4-BE49-F238E27FC236}">
                <a16:creationId xmlns:a16="http://schemas.microsoft.com/office/drawing/2014/main" id="{D0F48B2F-9413-69D9-4399-7C04DFD25262}"/>
              </a:ext>
            </a:extLst>
          </p:cNvPr>
          <p:cNvSpPr>
            <a:spLocks noGrp="1"/>
          </p:cNvSpPr>
          <p:nvPr>
            <p:ph type="body" idx="1"/>
          </p:nvPr>
        </p:nvSpPr>
        <p:spPr/>
        <p:txBody>
          <a:bodyPr/>
          <a:lstStyle/>
          <a:p>
            <a:r>
              <a:rPr lang="en-US" dirty="0"/>
              <a:t>OpenChain in Japan (Dec 2017~)</a:t>
            </a:r>
          </a:p>
          <a:p>
            <a:r>
              <a:rPr lang="en-US" dirty="0"/>
              <a:t>OpenChain in Korea (Jan 2019~)</a:t>
            </a:r>
          </a:p>
          <a:p>
            <a:r>
              <a:rPr lang="en-US" dirty="0"/>
              <a:t>OpenChain in India (Sept 2019~)</a:t>
            </a:r>
          </a:p>
          <a:p>
            <a:r>
              <a:rPr lang="en-US" dirty="0"/>
              <a:t>OpenChain in China (Sept 2019~)</a:t>
            </a:r>
          </a:p>
          <a:p>
            <a:r>
              <a:rPr lang="en-US" dirty="0"/>
              <a:t>OpenChain in Taiwan (Sept 2019~)</a:t>
            </a:r>
          </a:p>
          <a:p>
            <a:r>
              <a:rPr lang="en-US" dirty="0"/>
              <a:t>OpenChain in Germany (Jan 2020~)</a:t>
            </a:r>
          </a:p>
          <a:p>
            <a:r>
              <a:rPr lang="en-US" dirty="0"/>
              <a:t>OpenChain in the UK (June 2020~)</a:t>
            </a:r>
          </a:p>
          <a:p>
            <a:r>
              <a:rPr lang="en-US" dirty="0"/>
              <a:t>OpenChain in the USA (Dec 2020~)</a:t>
            </a:r>
            <a:endParaRPr lang="en-JP" dirty="0"/>
          </a:p>
        </p:txBody>
      </p:sp>
      <p:pic>
        <p:nvPicPr>
          <p:cNvPr id="5" name="Picture 4" descr="Qr code&#10;&#10;Description automatically generated">
            <a:extLst>
              <a:ext uri="{FF2B5EF4-FFF2-40B4-BE49-F238E27FC236}">
                <a16:creationId xmlns:a16="http://schemas.microsoft.com/office/drawing/2014/main" id="{9C5BFC4E-184C-3E18-02B8-FBA9C7D18835}"/>
              </a:ext>
            </a:extLst>
          </p:cNvPr>
          <p:cNvPicPr>
            <a:picLocks noChangeAspect="1"/>
          </p:cNvPicPr>
          <p:nvPr/>
        </p:nvPicPr>
        <p:blipFill>
          <a:blip r:embed="rId3"/>
          <a:stretch>
            <a:fillRect/>
          </a:stretch>
        </p:blipFill>
        <p:spPr>
          <a:xfrm>
            <a:off x="8807905" y="2257086"/>
            <a:ext cx="3137762" cy="3137762"/>
          </a:xfrm>
          <a:prstGeom prst="rect">
            <a:avLst/>
          </a:prstGeom>
        </p:spPr>
      </p:pic>
    </p:spTree>
    <p:extLst>
      <p:ext uri="{BB962C8B-B14F-4D97-AF65-F5344CB8AC3E}">
        <p14:creationId xmlns:p14="http://schemas.microsoft.com/office/powerpoint/2010/main" val="2076172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1" name="Picture 10" descr="Logo, company name&#10;&#10;Description automatically generated">
            <a:extLst>
              <a:ext uri="{FF2B5EF4-FFF2-40B4-BE49-F238E27FC236}">
                <a16:creationId xmlns:a16="http://schemas.microsoft.com/office/drawing/2014/main" id="{E59B9C2A-4BCF-7074-E5B6-2C05157A97DC}"/>
              </a:ext>
            </a:extLst>
          </p:cNvPr>
          <p:cNvPicPr>
            <a:picLocks noChangeAspect="1"/>
          </p:cNvPicPr>
          <p:nvPr/>
        </p:nvPicPr>
        <p:blipFill>
          <a:blip r:embed="rId3"/>
          <a:stretch>
            <a:fillRect/>
          </a:stretch>
        </p:blipFill>
        <p:spPr>
          <a:xfrm>
            <a:off x="1055021" y="1004895"/>
            <a:ext cx="3760453" cy="3783467"/>
          </a:xfrm>
          <a:prstGeom prst="rect">
            <a:avLst/>
          </a:prstGeom>
        </p:spPr>
      </p:pic>
      <p:pic>
        <p:nvPicPr>
          <p:cNvPr id="5" name="Picture 4" descr="A picture containing map&#10;&#10;Description automatically generated">
            <a:extLst>
              <a:ext uri="{FF2B5EF4-FFF2-40B4-BE49-F238E27FC236}">
                <a16:creationId xmlns:a16="http://schemas.microsoft.com/office/drawing/2014/main" id="{65F8E331-E746-BA4F-A9F4-9C20C50156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2607" y="30479"/>
            <a:ext cx="6569332" cy="3901195"/>
          </a:xfrm>
          <a:prstGeom prst="rect">
            <a:avLst/>
          </a:prstGeom>
        </p:spPr>
      </p:pic>
      <p:sp>
        <p:nvSpPr>
          <p:cNvPr id="2" name="Title 1">
            <a:extLst>
              <a:ext uri="{FF2B5EF4-FFF2-40B4-BE49-F238E27FC236}">
                <a16:creationId xmlns:a16="http://schemas.microsoft.com/office/drawing/2014/main" id="{CE500C2F-3E8A-E577-3DCC-4996B02D34AC}"/>
              </a:ext>
            </a:extLst>
          </p:cNvPr>
          <p:cNvSpPr>
            <a:spLocks noGrp="1"/>
          </p:cNvSpPr>
          <p:nvPr>
            <p:ph type="title"/>
          </p:nvPr>
        </p:nvSpPr>
        <p:spPr/>
        <p:txBody>
          <a:bodyPr/>
          <a:lstStyle/>
          <a:p>
            <a:r>
              <a:rPr lang="en-JP" sz="3600" dirty="0"/>
              <a:t>Official Partner Program</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37</a:t>
            </a:fld>
            <a:endParaRPr/>
          </a:p>
        </p:txBody>
      </p:sp>
      <p:pic>
        <p:nvPicPr>
          <p:cNvPr id="4" name="Picture 3">
            <a:extLst>
              <a:ext uri="{FF2B5EF4-FFF2-40B4-BE49-F238E27FC236}">
                <a16:creationId xmlns:a16="http://schemas.microsoft.com/office/drawing/2014/main" id="{8AAA5B52-14C1-7241-AA5D-0FDDD8888E5C}"/>
              </a:ext>
            </a:extLst>
          </p:cNvPr>
          <p:cNvPicPr>
            <a:picLocks noChangeAspect="1"/>
          </p:cNvPicPr>
          <p:nvPr/>
        </p:nvPicPr>
        <p:blipFill>
          <a:blip r:embed="rId5"/>
          <a:stretch>
            <a:fillRect/>
          </a:stretch>
        </p:blipFill>
        <p:spPr>
          <a:xfrm>
            <a:off x="7485868" y="3827778"/>
            <a:ext cx="3155512" cy="2349503"/>
          </a:xfrm>
          <a:prstGeom prst="rect">
            <a:avLst/>
          </a:prstGeom>
        </p:spPr>
      </p:pic>
      <p:pic>
        <p:nvPicPr>
          <p:cNvPr id="8" name="Picture 7" descr="Logo, company name&#10;&#10;Description automatically generated">
            <a:extLst>
              <a:ext uri="{FF2B5EF4-FFF2-40B4-BE49-F238E27FC236}">
                <a16:creationId xmlns:a16="http://schemas.microsoft.com/office/drawing/2014/main" id="{220AB6AA-770A-87C9-32C7-741A25C22401}"/>
              </a:ext>
            </a:extLst>
          </p:cNvPr>
          <p:cNvPicPr>
            <a:picLocks noChangeAspect="1"/>
          </p:cNvPicPr>
          <p:nvPr/>
        </p:nvPicPr>
        <p:blipFill>
          <a:blip r:embed="rId6"/>
          <a:stretch>
            <a:fillRect/>
          </a:stretch>
        </p:blipFill>
        <p:spPr>
          <a:xfrm>
            <a:off x="7451660" y="3859964"/>
            <a:ext cx="3223928" cy="290293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B62EB0EE-21DC-017C-A093-635DD2FB7476}"/>
              </a:ext>
            </a:extLst>
          </p:cNvPr>
          <p:cNvPicPr>
            <a:picLocks noChangeAspect="1"/>
          </p:cNvPicPr>
          <p:nvPr/>
        </p:nvPicPr>
        <p:blipFill>
          <a:blip r:embed="rId7"/>
          <a:stretch>
            <a:fillRect/>
          </a:stretch>
        </p:blipFill>
        <p:spPr>
          <a:xfrm>
            <a:off x="1055021" y="4931110"/>
            <a:ext cx="3877676" cy="1831785"/>
          </a:xfrm>
          <a:prstGeom prst="rect">
            <a:avLst/>
          </a:prstGeom>
        </p:spPr>
      </p:pic>
    </p:spTree>
    <p:extLst>
      <p:ext uri="{BB962C8B-B14F-4D97-AF65-F5344CB8AC3E}">
        <p14:creationId xmlns:p14="http://schemas.microsoft.com/office/powerpoint/2010/main" val="3267333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6" name="Title 5">
            <a:extLst>
              <a:ext uri="{FF2B5EF4-FFF2-40B4-BE49-F238E27FC236}">
                <a16:creationId xmlns:a16="http://schemas.microsoft.com/office/drawing/2014/main" id="{84A302A0-F304-8577-CC09-1BCEA5BC8A5F}"/>
              </a:ext>
            </a:extLst>
          </p:cNvPr>
          <p:cNvSpPr>
            <a:spLocks noGrp="1"/>
          </p:cNvSpPr>
          <p:nvPr>
            <p:ph type="title"/>
          </p:nvPr>
        </p:nvSpPr>
        <p:spPr/>
        <p:txBody>
          <a:bodyPr/>
          <a:lstStyle/>
          <a:p>
            <a:r>
              <a:rPr lang="en-US" dirty="0"/>
              <a:t>10 Third-Party Certifiers Providing Global Coverage</a:t>
            </a:r>
          </a:p>
        </p:txBody>
      </p:sp>
      <p:pic>
        <p:nvPicPr>
          <p:cNvPr id="8" name="Picture 7" descr="Logo&#10;&#10;Description automatically generated with medium confidence">
            <a:extLst>
              <a:ext uri="{FF2B5EF4-FFF2-40B4-BE49-F238E27FC236}">
                <a16:creationId xmlns:a16="http://schemas.microsoft.com/office/drawing/2014/main" id="{C330D5AD-8697-AD5E-4328-366EA97EC3DC}"/>
              </a:ext>
            </a:extLst>
          </p:cNvPr>
          <p:cNvPicPr>
            <a:picLocks noChangeAspect="1"/>
          </p:cNvPicPr>
          <p:nvPr/>
        </p:nvPicPr>
        <p:blipFill>
          <a:blip r:embed="rId3"/>
          <a:stretch>
            <a:fillRect/>
          </a:stretch>
        </p:blipFill>
        <p:spPr>
          <a:xfrm>
            <a:off x="875487" y="1745206"/>
            <a:ext cx="10441026" cy="3906293"/>
          </a:xfrm>
          <a:prstGeom prst="rect">
            <a:avLst/>
          </a:prstGeom>
        </p:spPr>
      </p:pic>
    </p:spTree>
    <p:extLst>
      <p:ext uri="{BB962C8B-B14F-4D97-AF65-F5344CB8AC3E}">
        <p14:creationId xmlns:p14="http://schemas.microsoft.com/office/powerpoint/2010/main" val="1241268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3200" dirty="0"/>
          </a:p>
          <a:p>
            <a:pPr marL="666746" indent="-514350">
              <a:buFont typeface="+mj-lt"/>
              <a:buAutoNum type="arabicPeriod"/>
            </a:pPr>
            <a:r>
              <a:rPr lang="en-US" sz="3200" dirty="0"/>
              <a:t>Self-Certification</a:t>
            </a:r>
          </a:p>
          <a:p>
            <a:pPr marL="666746" indent="-514350">
              <a:buFont typeface="+mj-lt"/>
              <a:buAutoNum type="arabicPeriod"/>
            </a:pPr>
            <a:endParaRPr lang="en-US" sz="3200" dirty="0"/>
          </a:p>
          <a:p>
            <a:pPr marL="666746" indent="-514350">
              <a:buFont typeface="+mj-lt"/>
              <a:buAutoNum type="arabicPeriod"/>
            </a:pPr>
            <a:r>
              <a:rPr lang="en-US" sz="3200" dirty="0"/>
              <a:t>Independent Compliance Assessment</a:t>
            </a:r>
          </a:p>
          <a:p>
            <a:pPr marL="666746" indent="-514350">
              <a:buFont typeface="+mj-lt"/>
              <a:buAutoNum type="arabicPeriod"/>
            </a:pPr>
            <a:endParaRPr lang="en-US" sz="3200" dirty="0"/>
          </a:p>
          <a:p>
            <a:pPr marL="666746" indent="-514350">
              <a:buFont typeface="+mj-lt"/>
              <a:buAutoNum type="arabicPeriod"/>
            </a:pPr>
            <a:r>
              <a:rPr lang="en-US" sz="3200" dirty="0"/>
              <a:t>Third-Party Certification</a:t>
            </a:r>
            <a:endParaRPr lang="en-JP" sz="32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t>Freedom Of Choice In </a:t>
            </a:r>
            <a:r>
              <a:rPr lang="en-US" dirty="0"/>
              <a:t>Adopting Our Standards</a:t>
            </a:r>
            <a:endParaRPr sz="3600"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806467" y="2256367"/>
            <a:ext cx="3139200" cy="3139200"/>
          </a:xfrm>
          <a:prstGeom prst="rect">
            <a:avLst/>
          </a:prstGeom>
        </p:spPr>
      </p:pic>
    </p:spTree>
    <p:extLst>
      <p:ext uri="{BB962C8B-B14F-4D97-AF65-F5344CB8AC3E}">
        <p14:creationId xmlns:p14="http://schemas.microsoft.com/office/powerpoint/2010/main" val="3879209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352D-6480-7A6B-F6C6-03A5A3E15985}"/>
              </a:ext>
            </a:extLst>
          </p:cNvPr>
          <p:cNvSpPr>
            <a:spLocks noGrp="1"/>
          </p:cNvSpPr>
          <p:nvPr>
            <p:ph type="title"/>
          </p:nvPr>
        </p:nvSpPr>
        <p:spPr/>
        <p:txBody>
          <a:bodyPr/>
          <a:lstStyle/>
          <a:p>
            <a:r>
              <a:rPr lang="en-US" sz="4000" dirty="0"/>
              <a:t>OpenChain is run by user </a:t>
            </a:r>
            <a:br>
              <a:rPr lang="en-US" sz="4000" dirty="0"/>
            </a:br>
            <a:r>
              <a:rPr lang="en-US" sz="4000" dirty="0"/>
              <a:t>companies for user companies</a:t>
            </a:r>
          </a:p>
        </p:txBody>
      </p:sp>
      <p:sp>
        <p:nvSpPr>
          <p:cNvPr id="3" name="Slide Number Placeholder 2">
            <a:extLst>
              <a:ext uri="{FF2B5EF4-FFF2-40B4-BE49-F238E27FC236}">
                <a16:creationId xmlns:a16="http://schemas.microsoft.com/office/drawing/2014/main" id="{CCFF8396-C435-9DFC-678B-7C9F4B0F311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40</a:t>
            </a:fld>
            <a:endParaRPr lang="en-CA"/>
          </a:p>
        </p:txBody>
      </p:sp>
    </p:spTree>
    <p:extLst>
      <p:ext uri="{BB962C8B-B14F-4D97-AF65-F5344CB8AC3E}">
        <p14:creationId xmlns:p14="http://schemas.microsoft.com/office/powerpoint/2010/main" val="1626774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352D-6480-7A6B-F6C6-03A5A3E15985}"/>
              </a:ext>
            </a:extLst>
          </p:cNvPr>
          <p:cNvSpPr>
            <a:spLocks noGrp="1"/>
          </p:cNvSpPr>
          <p:nvPr>
            <p:ph type="title"/>
          </p:nvPr>
        </p:nvSpPr>
        <p:spPr/>
        <p:txBody>
          <a:bodyPr/>
          <a:lstStyle/>
          <a:p>
            <a:r>
              <a:rPr lang="en-US" sz="4000" dirty="0"/>
              <a:t>We Make The Open Source </a:t>
            </a:r>
            <a:br>
              <a:rPr lang="en-US" sz="4000" dirty="0"/>
            </a:br>
            <a:r>
              <a:rPr lang="en-US" sz="4000" dirty="0"/>
              <a:t>Supply Chain More Efficient</a:t>
            </a:r>
          </a:p>
        </p:txBody>
      </p:sp>
      <p:sp>
        <p:nvSpPr>
          <p:cNvPr id="3" name="Slide Number Placeholder 2">
            <a:extLst>
              <a:ext uri="{FF2B5EF4-FFF2-40B4-BE49-F238E27FC236}">
                <a16:creationId xmlns:a16="http://schemas.microsoft.com/office/drawing/2014/main" id="{CCFF8396-C435-9DFC-678B-7C9F4B0F311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41</a:t>
            </a:fld>
            <a:endParaRPr lang="en-CA"/>
          </a:p>
        </p:txBody>
      </p:sp>
    </p:spTree>
    <p:extLst>
      <p:ext uri="{BB962C8B-B14F-4D97-AF65-F5344CB8AC3E}">
        <p14:creationId xmlns:p14="http://schemas.microsoft.com/office/powerpoint/2010/main" val="4282973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Be Part Of This</a:t>
            </a:r>
            <a:endParaRPr dirty="0"/>
          </a:p>
        </p:txBody>
      </p:sp>
      <p:sp>
        <p:nvSpPr>
          <p:cNvPr id="158" name="Google Shape;158;p25"/>
          <p:cNvSpPr txBox="1">
            <a:spLocks noGrp="1"/>
          </p:cNvSpPr>
          <p:nvPr>
            <p:ph type="body" idx="1"/>
          </p:nvPr>
        </p:nvSpPr>
        <p:spPr>
          <a:xfrm>
            <a:off x="279000" y="5833016"/>
            <a:ext cx="11634000" cy="785221"/>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3" name="Picture 2">
            <a:extLst>
              <a:ext uri="{FF2B5EF4-FFF2-40B4-BE49-F238E27FC236}">
                <a16:creationId xmlns:a16="http://schemas.microsoft.com/office/drawing/2014/main" id="{94BCBDBC-5F74-1832-0722-A6427DCD95E8}"/>
              </a:ext>
            </a:extLst>
          </p:cNvPr>
          <p:cNvPicPr>
            <a:picLocks noChangeAspect="1"/>
          </p:cNvPicPr>
          <p:nvPr/>
        </p:nvPicPr>
        <p:blipFill>
          <a:blip r:embed="rId3"/>
          <a:stretch>
            <a:fillRect/>
          </a:stretch>
        </p:blipFill>
        <p:spPr>
          <a:xfrm>
            <a:off x="2150299" y="1403477"/>
            <a:ext cx="7891402" cy="4198225"/>
          </a:xfrm>
          <a:prstGeom prst="rect">
            <a:avLst/>
          </a:prstGeom>
        </p:spPr>
      </p:pic>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4"/>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62%</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additional cost with supply chain disruptions</a:t>
            </a:r>
            <a:endParaRPr dirty="0"/>
          </a:p>
        </p:txBody>
      </p:sp>
      <p:sp>
        <p:nvSpPr>
          <p:cNvPr id="2" name="TextBox 1">
            <a:extLst>
              <a:ext uri="{FF2B5EF4-FFF2-40B4-BE49-F238E27FC236}">
                <a16:creationId xmlns:a16="http://schemas.microsoft.com/office/drawing/2014/main" id="{A9065B62-DFB2-69E9-61C2-B5C8DDB7F51D}"/>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52444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a:bodyPr>
          <a:lstStyle/>
          <a:p>
            <a:pPr algn="ctr"/>
            <a:r>
              <a:rPr lang="en-US" dirty="0"/>
              <a:t>This Is Weird</a:t>
            </a:r>
            <a:endParaRPr dirty="0"/>
          </a:p>
        </p:txBody>
      </p:sp>
    </p:spTree>
    <p:extLst>
      <p:ext uri="{BB962C8B-B14F-4D97-AF65-F5344CB8AC3E}">
        <p14:creationId xmlns:p14="http://schemas.microsoft.com/office/powerpoint/2010/main" val="3801934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57%</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see supply chain management as a competitive edge</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174817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70%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see supply chains as a driver for customer service</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9679314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10101</TotalTime>
  <Words>1256</Words>
  <Application>Microsoft Macintosh PowerPoint</Application>
  <PresentationFormat>Widescreen</PresentationFormat>
  <Paragraphs>141</Paragraphs>
  <Slides>42</Slides>
  <Notes>38</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ArialMT</vt:lpstr>
      <vt:lpstr>DDG_ProximaNova</vt:lpstr>
      <vt:lpstr>Arial</vt:lpstr>
      <vt:lpstr>Calibri</vt:lpstr>
      <vt:lpstr>Gill Sans</vt:lpstr>
      <vt:lpstr>Office Theme</vt:lpstr>
      <vt:lpstr>PowerPoint Presentation</vt:lpstr>
      <vt:lpstr>Our Mental Model Of The Supply Chain</vt:lpstr>
      <vt:lpstr>The Actual Supply Chain</vt:lpstr>
      <vt:lpstr>67.4%</vt:lpstr>
      <vt:lpstr>62%</vt:lpstr>
      <vt:lpstr>94%</vt:lpstr>
      <vt:lpstr>This Is Weird</vt:lpstr>
      <vt:lpstr>57%</vt:lpstr>
      <vt:lpstr>70%</vt:lpstr>
      <vt:lpstr>40%</vt:lpstr>
      <vt:lpstr>Conclusion: Talking != Doing</vt:lpstr>
      <vt:lpstr>As Usual, Open Source Is Not Special</vt:lpstr>
      <vt:lpstr>&gt; 90%</vt:lpstr>
      <vt:lpstr>81%</vt:lpstr>
      <vt:lpstr>53%</vt:lpstr>
      <vt:lpstr>Don’t Panic, We Are Doing Something About It</vt:lpstr>
      <vt:lpstr>“We” = Large Community Lead By:</vt:lpstr>
      <vt:lpstr>The Secret: Good Processes = Good Supply Chain</vt:lpstr>
      <vt:lpstr>Trust Built By Process Management</vt:lpstr>
      <vt:lpstr>Our Standards Work Company By Company</vt:lpstr>
      <vt:lpstr>They Result In A More Predictable Supply Chain</vt:lpstr>
      <vt:lpstr>Example Adoption Announcements Of OpenChain ISO/IEC 5230:2020  On The OpenChain Website</vt:lpstr>
      <vt:lpstr>20%</vt:lpstr>
      <vt:lpstr>Recent Security Assurance Specification Adoption</vt:lpstr>
      <vt:lpstr>We Provide Extensive Reference Material</vt:lpstr>
      <vt:lpstr>Including Free Self-Certification Material</vt:lpstr>
      <vt:lpstr>We Make Free Online Training Courses</vt:lpstr>
      <vt:lpstr>Example Of Market Use</vt:lpstr>
      <vt:lpstr>Example Of Market Use</vt:lpstr>
      <vt:lpstr>Example Of Market Use</vt:lpstr>
      <vt:lpstr>Example Of Market Use</vt:lpstr>
      <vt:lpstr>There Are Over 1,000 Documents In Our Library</vt:lpstr>
      <vt:lpstr>We Put The User Company Community First</vt:lpstr>
      <vt:lpstr>Everywhere And Always!</vt:lpstr>
      <vt:lpstr>Work Groups And Special Interest Groups</vt:lpstr>
      <vt:lpstr>Regional User Groups</vt:lpstr>
      <vt:lpstr>Official Partner Program</vt:lpstr>
      <vt:lpstr>10 Third-Party Certifiers Providing Global Coverage</vt:lpstr>
      <vt:lpstr>Freedom Of Choice In Adopting Our Standards</vt:lpstr>
      <vt:lpstr>OpenChain is run by user  companies for user companies</vt:lpstr>
      <vt:lpstr>We Make The Open Source  Supply Chain More Efficient</vt:lpstr>
      <vt:lpstr>Be Part Of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168</cp:revision>
  <dcterms:created xsi:type="dcterms:W3CDTF">2019-04-09T08:37:53Z</dcterms:created>
  <dcterms:modified xsi:type="dcterms:W3CDTF">2023-02-15T15:29:24Z</dcterms:modified>
</cp:coreProperties>
</file>